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4"/>
  </p:notesMasterIdLst>
  <p:sldIdLst>
    <p:sldId id="273" r:id="rId2"/>
    <p:sldId id="295" r:id="rId3"/>
    <p:sldId id="274" r:id="rId4"/>
    <p:sldId id="293" r:id="rId5"/>
    <p:sldId id="294" r:id="rId6"/>
    <p:sldId id="275" r:id="rId7"/>
    <p:sldId id="290" r:id="rId8"/>
    <p:sldId id="291" r:id="rId9"/>
    <p:sldId id="292" r:id="rId10"/>
    <p:sldId id="286" r:id="rId11"/>
    <p:sldId id="287" r:id="rId12"/>
    <p:sldId id="288" r:id="rId13"/>
    <p:sldId id="277" r:id="rId14"/>
    <p:sldId id="289" r:id="rId15"/>
    <p:sldId id="285" r:id="rId16"/>
    <p:sldId id="278" r:id="rId17"/>
    <p:sldId id="284" r:id="rId18"/>
    <p:sldId id="283" r:id="rId19"/>
    <p:sldId id="280" r:id="rId20"/>
    <p:sldId id="279" r:id="rId21"/>
    <p:sldId id="281" r:id="rId22"/>
    <p:sldId id="28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49" autoAdjust="0"/>
  </p:normalViewPr>
  <p:slideViewPr>
    <p:cSldViewPr snapToGrid="0" snapToObjects="1">
      <p:cViewPr>
        <p:scale>
          <a:sx n="66" d="100"/>
          <a:sy n="66" d="100"/>
        </p:scale>
        <p:origin x="2904" y="1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45CF7-6E20-461B-9AD6-2BE4561794FA}" type="datetimeFigureOut">
              <a:rPr lang="en-US" smtClean="0"/>
              <a:t>29-Jan-25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E9A6F-5370-41A1-A4A0-8E2DA517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3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E9A6F-5370-41A1-A4A0-8E2DA5176B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8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1CD34-3B4E-39C8-0D7B-CC49C5BC3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A6857-424D-E63F-F500-668C6EC0E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ECC66A-31AA-135C-8DDF-1D38511D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C9A7D-5BED-734F-DAD3-165922C32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E9A6F-5370-41A1-A4A0-8E2DA5176B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4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6AEB5-7165-D7D1-784D-092E216A7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B9963-9A11-C510-8F3E-DBD41CF94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AADFB-1423-4DD0-90A7-041F1FD02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87D4-4D1A-78C6-BB64-A3BD477E5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E9A6F-5370-41A1-A4A0-8E2DA5176B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1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47C14-3B80-7EA7-D56B-84B28E52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385D7-8AEA-04E4-D482-6AC5EBE6A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FFB25-C1F2-AE05-8151-DC2BF3FB0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BFAFB-60AA-FB94-5A43-863A93396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E9A6F-5370-41A1-A4A0-8E2DA5176B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89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E9A6F-5370-41A1-A4A0-8E2DA5176B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6ED83-CDEF-93E3-840C-A3DF9E595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879F-6C3D-AE8C-8F6F-6CBCB6D20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BC009-094F-23E3-5DD1-B2236AC9E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91FC2-A4C7-F39F-9168-8C0CED236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E9A6F-5370-41A1-A4A0-8E2DA5176B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57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6CC44-0DF8-B9D4-EF8C-6CE052BE7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171B9-0776-C44F-5EDF-EA2983875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DE905-8802-FEFD-1A07-CE6E19EB5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6E3B-2C4D-CFE7-9C07-80AB6CE25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E9A6F-5370-41A1-A4A0-8E2DA5176B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6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99" y="2838451"/>
            <a:ext cx="7183274" cy="3435348"/>
          </a:xfrm>
        </p:spPr>
        <p:txBody>
          <a:bodyPr anchor="t">
            <a:noAutofit/>
          </a:bodyPr>
          <a:lstStyle>
            <a:lvl1pPr algn="l">
              <a:defRPr sz="40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857999" y="3292079"/>
            <a:ext cx="4114800" cy="273844"/>
          </a:xfrm>
        </p:spPr>
        <p:txBody>
          <a:bodyPr/>
          <a:lstStyle>
            <a:lvl1pPr algn="ctr"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298" y="831520"/>
            <a:ext cx="4131469" cy="1282063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3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0C2E3-CA8C-11A5-4187-F0CF961435E7}"/>
              </a:ext>
            </a:extLst>
          </p:cNvPr>
          <p:cNvCxnSpPr>
            <a:cxnSpLocks/>
          </p:cNvCxnSpPr>
          <p:nvPr userDrawn="1"/>
        </p:nvCxnSpPr>
        <p:spPr>
          <a:xfrm>
            <a:off x="440531" y="2476017"/>
            <a:ext cx="108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85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1" y="584201"/>
            <a:ext cx="3748802" cy="1855857"/>
          </a:xfrm>
        </p:spPr>
        <p:txBody>
          <a:bodyPr anchor="b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150" y="584200"/>
            <a:ext cx="4133850" cy="56896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6321" y="2878789"/>
            <a:ext cx="3748802" cy="3395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F0EDF-ED0D-7DF6-3D16-36E44C839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6321" y="2474023"/>
            <a:ext cx="3748802" cy="3708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522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8E67-9FD7-A8F8-75F6-2FF3CD0D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2" y="578149"/>
            <a:ext cx="4131469" cy="1222077"/>
          </a:xfrm>
        </p:spPr>
        <p:txBody>
          <a:bodyPr anchor="b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FFE8E-6F6C-1E23-79C9-808201616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AAF-82A4-7672-8873-E691CE5C3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44B7A2-957C-93E8-8209-7EE9732768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8150" y="2241723"/>
            <a:ext cx="4131469" cy="8159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F51D89-C7C9-35E8-B687-68AAC511FE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532" y="1835574"/>
            <a:ext cx="4131469" cy="3708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54B69B1-46F8-4EE3-2769-27D7BB2C74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987" y="3429000"/>
            <a:ext cx="2511029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0EE32E6-020E-2EA6-0E4A-ACC9A5124E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84094" y="584200"/>
            <a:ext cx="2511029" cy="5677338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61E56390-07F6-777F-3A8D-7CA44307437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1879" y="3429000"/>
            <a:ext cx="2511029" cy="283253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8175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B309-9F80-5BE3-F82C-91733414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3793682"/>
            <a:ext cx="2610644" cy="2480118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27C05-E3B0-EFC4-2286-5860D4A1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3CF6B-04E5-9AB9-2466-0284576F03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4F23F8-6331-43CC-E76A-052E46B77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150" y="584200"/>
            <a:ext cx="3745838" cy="2844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9263BE0-4D84-7BD4-D81B-B266C5C1C4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584200"/>
            <a:ext cx="3745838" cy="2844800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5B9D621-1404-9D23-66C0-394A9905E5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4226" y="4197602"/>
            <a:ext cx="4983612" cy="20761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C11B87C-ADE1-5F3D-8204-B8C3AFBE3A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4226" y="3793682"/>
            <a:ext cx="4983612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659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634" y="583763"/>
            <a:ext cx="4427938" cy="1363279"/>
          </a:xfrm>
        </p:spPr>
        <p:txBody>
          <a:bodyPr anchor="b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531" y="583762"/>
            <a:ext cx="2480783" cy="2845238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0F909D4-E12E-D857-5C0F-AC49137ECE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986" y="4204262"/>
            <a:ext cx="4123013" cy="206997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9A7C6B9-F9E3-11CA-996C-1400E78E8C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986" y="3800342"/>
            <a:ext cx="412301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D5D7C07-6B3C-15BC-89D7-C350EEEDC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5634" y="2389036"/>
            <a:ext cx="4427938" cy="1039965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8838539-7911-12CA-D3CA-8D3DCC5FBD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5634" y="1985115"/>
            <a:ext cx="4427938" cy="369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51A6B93B-6DAC-B391-38AC-0BDB74ED2E9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846321" y="3800342"/>
            <a:ext cx="3748802" cy="247345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1053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419B-0A7A-D6A9-278B-3CB3F6B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1" y="583761"/>
            <a:ext cx="3748802" cy="1968969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5DCC-A5DC-45EE-5280-E6AF55C5F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4E76-F34B-95F8-FD2E-0312C265A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FD592EB7-0888-4601-189D-47D758F2EA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530" y="583763"/>
            <a:ext cx="4131470" cy="2852921"/>
          </a:xfrm>
        </p:spPr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E0B81CE-6929-E4CC-C71A-EF2B068F19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50331" y="2993317"/>
            <a:ext cx="3744792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D8EAAF9-B567-F3DE-EADE-BD3C4999F9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0331" y="2589397"/>
            <a:ext cx="3744792" cy="3696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2A0E491-4E40-2D59-0554-83237080D0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4572" y="4206364"/>
            <a:ext cx="4113417" cy="20674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045C4D4-8C2A-BFF6-183B-55B8DAEE39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4572" y="3802444"/>
            <a:ext cx="4113417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104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442312-9E63-3A81-2CB4-8F85F5C2CD49}"/>
              </a:ext>
            </a:extLst>
          </p:cNvPr>
          <p:cNvSpPr/>
          <p:nvPr userDrawn="1"/>
        </p:nvSpPr>
        <p:spPr>
          <a:xfrm>
            <a:off x="0" y="2229058"/>
            <a:ext cx="2865041" cy="46289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0176E-FDDF-30CB-EB74-A75B39D0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2"/>
            <a:ext cx="7174310" cy="1268686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0C34D-8F75-41B3-4243-E45FBD015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13D18-EF04-D403-494B-02A03A28B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7034BD1-3E18-E6CE-0E8A-82F140EB20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262" y="2861766"/>
            <a:ext cx="2116773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rgbClr val="000000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571BB85-BAEA-6CBC-7B71-2E4FD0C098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9262" y="2457846"/>
            <a:ext cx="211677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7C9BE17-F195-B7D7-9906-3F68C4E5F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61915" y="2861766"/>
            <a:ext cx="2116773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A29CEF9-B40D-3AB5-A905-56DCD5DA44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61915" y="2457846"/>
            <a:ext cx="211677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1C5E184-0D58-02CC-7762-06D06939DF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25540" y="2861766"/>
            <a:ext cx="2116773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F881EC9-285A-E749-A5F7-8E31B991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5540" y="2457846"/>
            <a:ext cx="211677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71824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584200"/>
            <a:ext cx="7174310" cy="77207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9ABDBD6-D304-750F-9718-CE01D8AFE8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9262" y="2584172"/>
            <a:ext cx="392979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92AB446-955E-49EB-BC98-01C4028F0C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262" y="1886767"/>
            <a:ext cx="392979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2E66558-D9BA-2583-E271-B67A2A756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291" y="2584172"/>
            <a:ext cx="392979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93D3B2-6392-AEA3-0757-8DAA32895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8291" y="1886767"/>
            <a:ext cx="392979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B3DC7-1CCD-070B-F162-5EE8EBF971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262" y="4874366"/>
            <a:ext cx="392979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1665262-31D2-E23F-28B7-F2DC57B7286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9262" y="4176961"/>
            <a:ext cx="392979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2DC86E-1857-EF19-6F98-905F867456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8291" y="4874366"/>
            <a:ext cx="392979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5713A68-24C3-5FFF-0BB1-935AA997B2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8291" y="4176961"/>
            <a:ext cx="392979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68439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A9BB-4EB7-026F-4816-EB928B5D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5F750-4EF6-B33F-4FD2-2D9576B1F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28C6-0B9B-0025-A8AE-3EE85EAAD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73C4683-1814-6BFA-2362-08272BB995A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49262" y="2606238"/>
            <a:ext cx="7867840" cy="3667562"/>
          </a:xfrm>
        </p:spPr>
        <p:txBody>
          <a:bodyPr/>
          <a:lstStyle>
            <a:lvl1pPr algn="ctr">
              <a:defRPr/>
            </a:lvl1pPr>
          </a:lstStyle>
          <a:p>
            <a:endParaRPr lang="en-UZ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4791E-5C2D-05F7-7815-AE0E39BA9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388" y="1580745"/>
            <a:ext cx="7867841" cy="8461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marL="0" marR="0" lvl="0" indent="0" algn="l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696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CEF7BF-5BDE-8E62-534D-F49978DA8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091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048E6-9648-7D23-4F6A-972290F836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91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2B4AD44-066F-B3FB-0920-1B34C2B8DD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63655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FC28948-6A09-90B2-311E-F69B86F2C6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3655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F6DD5D0-74CF-AAB7-33F9-F712C8B0282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2002" y="1711315"/>
            <a:ext cx="1800000" cy="5146685"/>
          </a:xfrm>
        </p:spPr>
        <p:txBody>
          <a:bodyPr/>
          <a:lstStyle/>
          <a:p>
            <a:endParaRPr lang="en-UZ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733980-62BC-E577-31FD-E6DB1A1918F1}"/>
              </a:ext>
            </a:extLst>
          </p:cNvPr>
          <p:cNvSpPr/>
          <p:nvPr userDrawn="1"/>
        </p:nvSpPr>
        <p:spPr>
          <a:xfrm>
            <a:off x="1157234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0BB3D-94E4-3141-F812-FA2B5313EF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57234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3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F01C872-00F4-50B2-8CA5-917B0645BB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8035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116344-FE97-1FDB-2637-B3EA944E742C}"/>
              </a:ext>
            </a:extLst>
          </p:cNvPr>
          <p:cNvSpPr/>
          <p:nvPr userDrawn="1"/>
        </p:nvSpPr>
        <p:spPr>
          <a:xfrm>
            <a:off x="6800798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B8245CA-6DF2-144E-8887-FEBF0C0F95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00798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3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8579A99-016E-7EC1-C8A9-9CC3DBA4F4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21598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9762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CEF7BF-5BDE-8E62-534D-F49978DA8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091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048E6-9648-7D23-4F6A-972290F836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91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2B4AD44-066F-B3FB-0920-1B34C2B8DD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63655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FC28948-6A09-90B2-311E-F69B86F2C6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3655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733980-62BC-E577-31FD-E6DB1A1918F1}"/>
              </a:ext>
            </a:extLst>
          </p:cNvPr>
          <p:cNvSpPr/>
          <p:nvPr userDrawn="1"/>
        </p:nvSpPr>
        <p:spPr>
          <a:xfrm>
            <a:off x="1157234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0BB3D-94E4-3141-F812-FA2B5313EF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57234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3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F01C872-00F4-50B2-8CA5-917B0645BB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8035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116344-FE97-1FDB-2637-B3EA944E742C}"/>
              </a:ext>
            </a:extLst>
          </p:cNvPr>
          <p:cNvSpPr/>
          <p:nvPr userDrawn="1"/>
        </p:nvSpPr>
        <p:spPr>
          <a:xfrm>
            <a:off x="6800798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B8245CA-6DF2-144E-8887-FEBF0C0F95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00798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3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8579A99-016E-7EC1-C8A9-9CC3DBA4F4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21598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162F774-A6FB-1B55-2359-887EAC6FD5A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56746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863A07-BAE4-0605-C236-504D2E4FC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56746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07218F-AE28-4184-69E2-DC195279F072}"/>
              </a:ext>
            </a:extLst>
          </p:cNvPr>
          <p:cNvSpPr/>
          <p:nvPr userDrawn="1"/>
        </p:nvSpPr>
        <p:spPr>
          <a:xfrm>
            <a:off x="3993889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D461EAF-A8B3-07EA-40D1-3B2C41D9971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93889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3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D01ED4A-6B95-531E-599C-2B0FDB67CD3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14689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4007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857999" y="3292079"/>
            <a:ext cx="4114800" cy="273844"/>
          </a:xfrm>
        </p:spPr>
        <p:txBody>
          <a:bodyPr/>
          <a:lstStyle>
            <a:lvl1pPr algn="ctr"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298" y="4427243"/>
            <a:ext cx="4131469" cy="1282063"/>
          </a:xfrm>
        </p:spPr>
        <p:txBody>
          <a:bodyPr anchor="t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3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440531" y="4272740"/>
            <a:ext cx="108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299" y="831520"/>
            <a:ext cx="7183274" cy="3286719"/>
          </a:xfrm>
        </p:spPr>
        <p:txBody>
          <a:bodyPr anchor="b">
            <a:noAutofit/>
          </a:bodyPr>
          <a:lstStyle>
            <a:lvl1pPr algn="l">
              <a:defRPr sz="49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3007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CEF7BF-5BDE-8E62-534D-F49978DA8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263" y="3939476"/>
            <a:ext cx="1808163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048E6-9648-7D23-4F6A-972290F836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9263" y="3535556"/>
            <a:ext cx="1808163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733980-62BC-E577-31FD-E6DB1A1918F1}"/>
              </a:ext>
            </a:extLst>
          </p:cNvPr>
          <p:cNvSpPr/>
          <p:nvPr userDrawn="1"/>
        </p:nvSpPr>
        <p:spPr>
          <a:xfrm>
            <a:off x="760360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0BB3D-94E4-3141-F812-FA2B5313EF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360" y="1789592"/>
            <a:ext cx="1185969" cy="1581292"/>
          </a:xfrm>
          <a:prstGeom prst="arc">
            <a:avLst>
              <a:gd name="adj1" fmla="val 16200000"/>
              <a:gd name="adj2" fmla="val 2692824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3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F01C872-00F4-50B2-8CA5-917B0645BB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1159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4FE029-7CD7-9255-1267-D7B27E9272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0373" y="3939476"/>
            <a:ext cx="1808163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6BAF25-84ED-E1A7-940E-2E3FC707CC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0373" y="3535556"/>
            <a:ext cx="1808163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8B982C-10BC-2E64-7045-87660A6D4AD7}"/>
              </a:ext>
            </a:extLst>
          </p:cNvPr>
          <p:cNvSpPr/>
          <p:nvPr userDrawn="1"/>
        </p:nvSpPr>
        <p:spPr>
          <a:xfrm>
            <a:off x="2871470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A6DDF2A-09B9-38FA-BA74-F86D1A1A31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871470" y="1789592"/>
            <a:ext cx="1185969" cy="1581292"/>
          </a:xfrm>
          <a:prstGeom prst="arc">
            <a:avLst>
              <a:gd name="adj1" fmla="val 16200000"/>
              <a:gd name="adj2" fmla="val 10464074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3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16F275A-EF44-7E75-2A25-82BF95529C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992270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5B72D90-DC25-0463-4B13-99EC1C89FF6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71484" y="3939476"/>
            <a:ext cx="1808163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5E95D4F-5B24-55B9-9D08-BE92A4F97D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1484" y="3535556"/>
            <a:ext cx="1808163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76C846C-A9BA-DF4C-CA41-747879368C73}"/>
              </a:ext>
            </a:extLst>
          </p:cNvPr>
          <p:cNvSpPr/>
          <p:nvPr userDrawn="1"/>
        </p:nvSpPr>
        <p:spPr>
          <a:xfrm>
            <a:off x="4982581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C803BA4-F705-8724-6FF4-D65A322575E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82581" y="1789592"/>
            <a:ext cx="1185969" cy="1581292"/>
          </a:xfrm>
          <a:prstGeom prst="arc">
            <a:avLst>
              <a:gd name="adj1" fmla="val 16200000"/>
              <a:gd name="adj2" fmla="val 14005237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3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80D6167-C21A-C555-BA54-31FD28F4BDC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3380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B2D5247-5BBE-A4FC-BF79-FDB17DD748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782594" y="3939476"/>
            <a:ext cx="1808163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6B4D810-41EF-8C67-7FCF-93F3CE43FA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82594" y="3535556"/>
            <a:ext cx="1808163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ECCCD7-EBDF-A863-CD23-F3DAB5D9306D}"/>
              </a:ext>
            </a:extLst>
          </p:cNvPr>
          <p:cNvSpPr/>
          <p:nvPr userDrawn="1"/>
        </p:nvSpPr>
        <p:spPr>
          <a:xfrm>
            <a:off x="7093691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8DC3989-3D21-3AF9-A556-3422150BE70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93691" y="1789592"/>
            <a:ext cx="1185969" cy="1581292"/>
          </a:xfrm>
          <a:prstGeom prst="arc">
            <a:avLst>
              <a:gd name="adj1" fmla="val 16200000"/>
              <a:gd name="adj2" fmla="val 1963575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13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C02AA878-71DA-6E58-9211-C909D3380D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14490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535532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Chart Placeholder 7">
            <a:extLst>
              <a:ext uri="{FF2B5EF4-FFF2-40B4-BE49-F238E27FC236}">
                <a16:creationId xmlns:a16="http://schemas.microsoft.com/office/drawing/2014/main" id="{ED12A04A-D03C-1524-E44D-5AC16C2EB44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49262" y="1684338"/>
            <a:ext cx="4122739" cy="4589462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26EA37-27EA-4239-4DF7-D68F5234AB2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27008" y="2343998"/>
            <a:ext cx="3590222" cy="39298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E015888-C7D0-D351-0F33-E0BC752E93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27008" y="1684338"/>
            <a:ext cx="3590222" cy="62534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074208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Chart Placeholder 7">
            <a:extLst>
              <a:ext uri="{FF2B5EF4-FFF2-40B4-BE49-F238E27FC236}">
                <a16:creationId xmlns:a16="http://schemas.microsoft.com/office/drawing/2014/main" id="{A5BB4488-DA84-A74C-CC66-B428A8BC2BBC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194491" y="1684338"/>
            <a:ext cx="4122739" cy="4589462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EE65161-C9F3-7EE8-4C5C-B5CF420BA5B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49261" y="2343998"/>
            <a:ext cx="3590222" cy="39298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A7B374C-967C-75C1-61CF-F34F575828F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9261" y="1684338"/>
            <a:ext cx="3590222" cy="62534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63014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687A38-878F-5CA2-4411-C4933B281AF8}"/>
              </a:ext>
            </a:extLst>
          </p:cNvPr>
          <p:cNvCxnSpPr>
            <a:cxnSpLocks/>
          </p:cNvCxnSpPr>
          <p:nvPr userDrawn="1"/>
        </p:nvCxnSpPr>
        <p:spPr>
          <a:xfrm>
            <a:off x="440532" y="3908782"/>
            <a:ext cx="844057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5695A78-1F14-0BBA-946D-F137674430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1062" y="3686645"/>
            <a:ext cx="1440147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FCD4171-AC20-8057-1D70-8B32DFBEB9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1062" y="4916153"/>
            <a:ext cx="249650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4C64FEE-7CB4-6D45-5463-457D4BB9B6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1062" y="4238551"/>
            <a:ext cx="249650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F6897AD-13C9-DC3E-6E15-7B870D21DE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82578" y="3686645"/>
            <a:ext cx="1440147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FD6C039-D10D-A324-FB1F-C3920224FFD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84318" y="2343998"/>
            <a:ext cx="249650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041AEEA2-3A4B-8099-B362-BBE5FE5A4E0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4318" y="1666396"/>
            <a:ext cx="249650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66D28310-C929-FB73-34B6-0DD0739342E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84094" y="3686645"/>
            <a:ext cx="1440147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E130DE7-12D8-0FA5-E6A6-777EA7D94B7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7574" y="4916153"/>
            <a:ext cx="249650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13E471D-8E95-E94A-1ABC-6832304CBFC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7574" y="4238551"/>
            <a:ext cx="249650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3449041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eline I6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D9168C5-497B-2D83-8137-1CF8F6A18DCA}"/>
              </a:ext>
            </a:extLst>
          </p:cNvPr>
          <p:cNvCxnSpPr>
            <a:cxnSpLocks/>
          </p:cNvCxnSpPr>
          <p:nvPr userDrawn="1"/>
        </p:nvCxnSpPr>
        <p:spPr>
          <a:xfrm>
            <a:off x="440532" y="3908782"/>
            <a:ext cx="844057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BA3FA43-DE43-E871-5F53-565344E8DC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1062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423F6B7-54A2-F6FA-ECEF-718DAA88FF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1062" y="4916153"/>
            <a:ext cx="173207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881AE60-2B75-6565-E71C-FA59DB711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1062" y="4238551"/>
            <a:ext cx="173207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1526420-463C-01D4-4942-34A158A690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77568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4C49C5C-1635-4139-E369-EE8AB4A3CF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7567" y="2343998"/>
            <a:ext cx="173207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C5DF081-057D-C578-0E3D-4C4EEC8995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77567" y="1666396"/>
            <a:ext cx="173207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B72C4A4-ED1F-B39A-2403-590EE00E7F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74074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D5810AC-24E1-CE7D-501E-1C2E9DEDAA5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7553" y="4916153"/>
            <a:ext cx="173207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28BF5F3-8497-D4FF-1EC5-D013339A85C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77553" y="4238551"/>
            <a:ext cx="173207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2D308FE-0ADE-F816-A40A-033677D5BB1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70580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3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C9FBD8C-7F2E-BC3C-1F3C-08CA0A3BE8B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870579" y="2343998"/>
            <a:ext cx="173207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B9013E-BB52-FF8A-3944-1A61187A923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870579" y="1666396"/>
            <a:ext cx="173207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064144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BB8A61-0A52-5E40-F0F3-B0F1316A6934}"/>
              </a:ext>
            </a:extLst>
          </p:cNvPr>
          <p:cNvCxnSpPr>
            <a:cxnSpLocks/>
          </p:cNvCxnSpPr>
          <p:nvPr userDrawn="1"/>
        </p:nvCxnSpPr>
        <p:spPr>
          <a:xfrm>
            <a:off x="440532" y="3908782"/>
            <a:ext cx="844057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E95498E-C546-B41A-A301-0548AA8C02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3887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176D07-54DD-E6DE-4BD0-3060448F82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3887" y="4916153"/>
            <a:ext cx="150780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707AB96-9D4F-F7DB-5DA1-4B5F460AD1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887" y="4238551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2182EF-217A-58AE-D2AD-0861692C0C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39744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11C6965-5B4B-96EE-A01A-1F08C708ED5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39744" y="2338327"/>
            <a:ext cx="150780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AA8F67C-E910-1307-56BF-34C073C194C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39744" y="1660724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7006DAA-00D2-1C68-568A-A75BC7AF2A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55601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05A5D9-E5AA-ABE5-A6D0-2832C97759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55601" y="4916153"/>
            <a:ext cx="150780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A3AE5B0-08F2-0899-1FE1-EC4B2069EC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55601" y="4238551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DFEA82B-FC83-00DA-20D7-3C420D7E4C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71458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085C7E8-09D3-F2E4-6B3A-329B2C7E34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471458" y="2338327"/>
            <a:ext cx="1507808" cy="123501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4330FE8-73C0-FDF5-C391-B7A097076E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1458" y="1660724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F01D9-C6D2-37A8-8680-1F1367E9BE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87315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C374461-2F7B-06C7-8D67-F36EA25DFE2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087315" y="4916153"/>
            <a:ext cx="150780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E3CCA77-A849-3232-76F8-DA49D5D1554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87315" y="4238551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22423971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240FC4A-71F7-E603-BD86-EFFA969975FC}"/>
              </a:ext>
            </a:extLst>
          </p:cNvPr>
          <p:cNvCxnSpPr>
            <a:cxnSpLocks/>
          </p:cNvCxnSpPr>
          <p:nvPr userDrawn="1"/>
        </p:nvCxnSpPr>
        <p:spPr>
          <a:xfrm>
            <a:off x="440532" y="3908782"/>
            <a:ext cx="844057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2DAEB22-9667-C9B6-E5FF-8CDC5979FB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3887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A28B591-2696-AA71-F7FA-E84021ACFD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3887" y="4916153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A5BFB40-05DE-32C6-2AE7-DD1FAD34D2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887" y="4238551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7C4427F-1F2F-5665-A7B8-27894AE4D4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57721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58E40FB-AF2F-5AE1-1AFD-53A22DD0FD3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57721" y="2345947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4A5449-E5A4-81BE-84E6-B472DB915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57721" y="1668344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9145562-3545-460E-F3B4-4F7029BD2F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91555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3D5DC43-BDE8-FB03-EC54-46CCB5817C3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291555" y="4916153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6656CCA-76D4-FAEC-B2CE-7A58579B37D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91555" y="4238551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68AA0BD-9421-74B0-B072-A25E2E92DD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25389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E34DEC-823C-F3C0-7A2C-B5868270689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625389" y="2345947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3164054-BE73-1CE1-2916-30DDFCB43C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25389" y="1668344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3B2F58A-FD25-98D5-3790-71A8A4F7D69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59222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31134C3-56E9-A7D1-7483-6FF6F8DC689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59222" y="4916153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9587F27F-654A-A46A-85B2-BB12EB3717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9222" y="4238551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B4A0EF3-D755-1D28-90DA-7849F1B3D2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93055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5D5105-5A1C-B61A-8CDC-00781BEDF47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293055" y="2345947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3B21C20-3460-6343-6544-43B65DC4FC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93055" y="1668344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3771540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4182109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D2E36-BADF-8412-F354-96F2041DC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D5FD-C837-C92F-8E5D-69F199301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589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2565141-98A0-A85E-E6F5-11BE0B5249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7675" y="1714500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584200"/>
            <a:ext cx="7174310" cy="77207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6DDC03C-6E31-C60F-C43F-90655F7B07E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84885" y="1714500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Text Placeholder 6">
            <a:extLst>
              <a:ext uri="{FF2B5EF4-FFF2-40B4-BE49-F238E27FC236}">
                <a16:creationId xmlns:a16="http://schemas.microsoft.com/office/drawing/2014/main" id="{7D4C4BB7-423B-F3EC-C764-725FD2AD8EF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7675" y="2994208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0C5F6356-76CD-745B-1EF3-E104BA537C2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84885" y="2994208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A627F56A-4B81-24A1-DB24-AB42F6CBF4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7675" y="4273916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6D9A157E-C0E5-32DE-85E5-C401D3BB465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4885" y="4273916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49E6391-9979-556E-4E14-4A0CB60327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7675" y="5553623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DF1B43B5-0037-C0E8-75FC-51F5BD85023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4885" y="5553623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07C5E25D-D507-6F26-77EB-A84A452F659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72001" y="1714500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37DFF38A-E16E-EF41-1EEB-EE005C273CE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9211" y="1714500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04D5CCA-654B-FBF8-A4FE-1AB047DD37C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72001" y="2994208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ED3067F3-2477-5CAE-8152-4129FDF31A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709211" y="2994208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082B52F-A460-147C-9108-5EC663AADB4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72001" y="4273916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87C199D6-81CD-43DB-CEE3-CCB3455C1CC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709211" y="4273916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2915C8E7-C36A-9AF6-C84E-2BB9A14ECC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72001" y="5553623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4C1568BA-B702-FA34-FD4E-94024B0006F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09211" y="5553623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45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584200"/>
            <a:ext cx="7174310" cy="77207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8AD2FC-5685-7C76-3C94-D27CB648FC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59907" y="1884287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4AB7E33-1EAC-2147-8DC8-7BED756C687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97117" y="1884287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D9BD77BD-6C53-C963-2CF2-F51EA357B6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3" y="1755274"/>
            <a:ext cx="2610644" cy="5102726"/>
          </a:xfrm>
        </p:spPr>
        <p:txBody>
          <a:bodyPr/>
          <a:lstStyle/>
          <a:p>
            <a:endParaRPr lang="en-ID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99AA50B-E47B-1660-A543-8F3EEEC3A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9907" y="2801774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AB05768-719F-7178-04EE-9CA919A7ED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97117" y="2801774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7BDF08A-008C-848A-AA91-2BD7F400EF0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059907" y="3719261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D5DC1A6-BF7E-2C4E-31AE-B8EAABA1E98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197117" y="3719261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93DF26F-E8DB-9391-7860-11B68A5DFCD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59907" y="4636748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C9CA5BB-73FB-2D7D-4158-DCA66D67C6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197117" y="4636748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0909C651-C60A-088E-1350-2B6AF768D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59907" y="5554236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3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6F051E46-3271-B665-080A-E259C6102D9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197117" y="5554236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25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E2A2-57CA-76B4-7FC7-0E7E733D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50" y="585048"/>
            <a:ext cx="3854381" cy="2020734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9D59CD-16F0-1FCD-4958-4D1937859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1" y="584200"/>
            <a:ext cx="4114799" cy="5689600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694355-D2F1-6177-CA10-2FB2BDCA9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050" y="3044022"/>
            <a:ext cx="3854381" cy="322893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686FCB5-A714-48C5-F801-8BC93CA09E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050" y="2640102"/>
            <a:ext cx="3854381" cy="3696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5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0"/>
            <a:ext cx="2354681" cy="5689601"/>
          </a:xfrm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59907" y="584200"/>
            <a:ext cx="1512094" cy="5689601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4667DD-7185-0E65-48DA-18D2EBC01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6695" y="998878"/>
            <a:ext cx="3758428" cy="527492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ADECA56-D80F-3AD5-037C-9E28C2782D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36695" y="594958"/>
            <a:ext cx="3758428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15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41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229" y="584200"/>
            <a:ext cx="5260893" cy="131583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531" y="584200"/>
            <a:ext cx="2619375" cy="5689600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873FB4D-3191-8151-C064-9EECD74417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226" y="2339802"/>
            <a:ext cx="5260892" cy="39339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F0670D4-0039-A043-64E8-E076E96B2F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4226" y="1935882"/>
            <a:ext cx="5260892" cy="3696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751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5" y="3724275"/>
            <a:ext cx="3855600" cy="2549962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E5AE0EA-E418-F652-0112-3BBECBF9F3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2398" y="596463"/>
            <a:ext cx="2459590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7ED85CF-BEC5-15F1-62CF-8326B6EF3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5533" y="596463"/>
            <a:ext cx="2459590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0C6ED5E-424B-D5DA-A879-D025C9ADAA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64" y="596463"/>
            <a:ext cx="2459590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A71C7C2-73FB-2D78-6ABE-C37B2354D6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0" y="4128194"/>
            <a:ext cx="3854381" cy="21460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54CF75B1-5A69-01B6-2D5A-143528AD52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0" y="3724274"/>
            <a:ext cx="3854381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89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226" y="584200"/>
            <a:ext cx="1237774" cy="5689601"/>
          </a:xfrm>
        </p:spPr>
        <p:txBody>
          <a:bodyPr vert="vert270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3" y="1150559"/>
            <a:ext cx="2610644" cy="4556882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7E3A761-DD88-1A4D-D287-EAB395AECB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60130" y="1554479"/>
            <a:ext cx="3734993" cy="41529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DBEB85F-9F20-B58A-98E3-68DFAED6E4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60130" y="1150559"/>
            <a:ext cx="373499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78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A7B8A4-ABCC-D9A5-163D-95AADEB96E20}"/>
              </a:ext>
            </a:extLst>
          </p:cNvPr>
          <p:cNvSpPr/>
          <p:nvPr userDrawn="1"/>
        </p:nvSpPr>
        <p:spPr>
          <a:xfrm>
            <a:off x="8686800" y="0"/>
            <a:ext cx="45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263" y="583764"/>
            <a:ext cx="7777163" cy="9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63" y="1991065"/>
            <a:ext cx="7777163" cy="4283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081620" y="2241331"/>
            <a:ext cx="3667561" cy="352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rgbClr val="000000"/>
                </a:solidFill>
              </a:defRPr>
            </a:lvl1pPr>
          </a:lstStyle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188" y="6274237"/>
            <a:ext cx="352425" cy="447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7" b="1">
                <a:solidFill>
                  <a:srgbClr val="000000"/>
                </a:solidFill>
              </a:defRPr>
            </a:lvl1pPr>
          </a:lstStyle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grpSp>
        <p:nvGrpSpPr>
          <p:cNvPr id="15" name="Group 14" hidden="1">
            <a:extLst>
              <a:ext uri="{FF2B5EF4-FFF2-40B4-BE49-F238E27FC236}">
                <a16:creationId xmlns:a16="http://schemas.microsoft.com/office/drawing/2014/main" id="{E8A7A7DB-D06A-9E04-647C-935D72423EA4}"/>
              </a:ext>
            </a:extLst>
          </p:cNvPr>
          <p:cNvGrpSpPr/>
          <p:nvPr userDrawn="1"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grpSp>
          <p:nvGrpSpPr>
            <p:cNvPr id="13" name="Group 12" hidden="1">
              <a:extLst>
                <a:ext uri="{FF2B5EF4-FFF2-40B4-BE49-F238E27FC236}">
                  <a16:creationId xmlns:a16="http://schemas.microsoft.com/office/drawing/2014/main" id="{E8FFD08A-01F6-92AC-60C1-63A02381F986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4" name="Rectangle 3" hidden="1">
                <a:extLst>
                  <a:ext uri="{FF2B5EF4-FFF2-40B4-BE49-F238E27FC236}">
                    <a16:creationId xmlns:a16="http://schemas.microsoft.com/office/drawing/2014/main" id="{5F55D3C7-0B49-9E34-8A27-779EE266DA3C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8" name="Rectangle 7" hidden="1">
                <a:extLst>
                  <a:ext uri="{FF2B5EF4-FFF2-40B4-BE49-F238E27FC236}">
                    <a16:creationId xmlns:a16="http://schemas.microsoft.com/office/drawing/2014/main" id="{BF486BE4-FC86-7A17-A4A6-656B465283F0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9" name="Rectangle 8" hidden="1">
                <a:extLst>
                  <a:ext uri="{FF2B5EF4-FFF2-40B4-BE49-F238E27FC236}">
                    <a16:creationId xmlns:a16="http://schemas.microsoft.com/office/drawing/2014/main" id="{7E4F38FF-D653-05CD-A6EA-59CB41CAF1CD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" name="Rectangle 9" hidden="1">
                <a:extLst>
                  <a:ext uri="{FF2B5EF4-FFF2-40B4-BE49-F238E27FC236}">
                    <a16:creationId xmlns:a16="http://schemas.microsoft.com/office/drawing/2014/main" id="{9D4D2104-6519-B24C-0E03-5652129DD200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" name="Rectangle 10" hidden="1">
                <a:extLst>
                  <a:ext uri="{FF2B5EF4-FFF2-40B4-BE49-F238E27FC236}">
                    <a16:creationId xmlns:a16="http://schemas.microsoft.com/office/drawing/2014/main" id="{8C9E0EEF-D486-3DC7-11E1-5C30690FF785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" name="Rectangle 11" hidden="1">
                <a:extLst>
                  <a:ext uri="{FF2B5EF4-FFF2-40B4-BE49-F238E27FC236}">
                    <a16:creationId xmlns:a16="http://schemas.microsoft.com/office/drawing/2014/main" id="{725EB44B-C31D-7964-2966-5A8C1E79BEAD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sp>
          <p:nvSpPr>
            <p:cNvPr id="14" name="Frame 13" hidden="1">
              <a:extLst>
                <a:ext uri="{FF2B5EF4-FFF2-40B4-BE49-F238E27FC236}">
                  <a16:creationId xmlns:a16="http://schemas.microsoft.com/office/drawing/2014/main" id="{27D769FA-83D3-DE86-7B15-B224F27C25A4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1964F525-AC6D-6C87-37E3-71EC390023C9}"/>
              </a:ext>
            </a:extLst>
          </p:cNvPr>
          <p:cNvSpPr/>
          <p:nvPr userDrawn="1"/>
        </p:nvSpPr>
        <p:spPr>
          <a:xfrm>
            <a:off x="8317230" y="-1057275"/>
            <a:ext cx="27432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8292C8-A5F2-58BC-18A3-93BE1A035A3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10" y="6418052"/>
            <a:ext cx="1907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50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700" r:id="rId2"/>
    <p:sldLayoutId id="2147483702" r:id="rId3"/>
    <p:sldLayoutId id="2147483707" r:id="rId4"/>
    <p:sldLayoutId id="2147483701" r:id="rId5"/>
    <p:sldLayoutId id="2147483679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708" r:id="rId16"/>
    <p:sldLayoutId id="2147483693" r:id="rId17"/>
    <p:sldLayoutId id="2147483697" r:id="rId18"/>
    <p:sldLayoutId id="2147483698" r:id="rId19"/>
    <p:sldLayoutId id="2147483699" r:id="rId20"/>
    <p:sldLayoutId id="2147483709" r:id="rId21"/>
    <p:sldLayoutId id="2147483710" r:id="rId22"/>
    <p:sldLayoutId id="2147483703" r:id="rId23"/>
    <p:sldLayoutId id="2147483704" r:id="rId24"/>
    <p:sldLayoutId id="2147483705" r:id="rId25"/>
    <p:sldLayoutId id="2147483706" r:id="rId26"/>
    <p:sldLayoutId id="2147483694" r:id="rId27"/>
    <p:sldLayoutId id="2147483695" r:id="rId28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8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773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pos="958" userDrawn="1">
          <p15:clr>
            <a:srgbClr val="F26B43"/>
          </p15:clr>
        </p15:guide>
        <p15:guide id="6" pos="3833" userDrawn="1">
          <p15:clr>
            <a:srgbClr val="F26B43"/>
          </p15:clr>
        </p15:guide>
        <p15:guide id="7" pos="4802" userDrawn="1">
          <p15:clr>
            <a:srgbClr val="F26B43"/>
          </p15:clr>
        </p15:guide>
        <p15:guide id="8" pos="278" userDrawn="1">
          <p15:clr>
            <a:srgbClr val="F26B43"/>
          </p15:clr>
        </p15:guide>
        <p15:guide id="9" pos="5465" userDrawn="1">
          <p15:clr>
            <a:srgbClr val="F26B43"/>
          </p15:clr>
        </p15:guide>
        <p15:guide id="10" orient="horz" pos="368" userDrawn="1">
          <p15:clr>
            <a:srgbClr val="F26B43"/>
          </p15:clr>
        </p15:guide>
        <p15:guide id="11" orient="horz" pos="3952" userDrawn="1">
          <p15:clr>
            <a:srgbClr val="F26B43"/>
          </p15:clr>
        </p15:guide>
        <p15:guide id="12" pos="541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nimatedmeme.blogspot.com/2013/07/one-piece-gifs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icegif.com/anime-348/" TargetMode="External"/><Relationship Id="rId5" Type="http://schemas.openxmlformats.org/officeDocument/2006/relationships/image" Target="../media/image17.gif"/><Relationship Id="rId4" Type="http://schemas.openxmlformats.org/officeDocument/2006/relationships/hyperlink" Target="https://aminoapps.com/c/anime/page/blog/top-20-anime-music/ant0_ue04n2wGw3w4w2dkP6xgG2p1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icegif.com/anime-348/" TargetMode="External"/><Relationship Id="rId5" Type="http://schemas.openxmlformats.org/officeDocument/2006/relationships/image" Target="../media/image17.gif"/><Relationship Id="rId4" Type="http://schemas.openxmlformats.org/officeDocument/2006/relationships/hyperlink" Target="https://aminoapps.com/c/anime/page/blog/top-20-anime-music/ant0_ue04n2wGw3w4w2dkP6xgG2p1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icegif.com/anime-348/" TargetMode="External"/><Relationship Id="rId5" Type="http://schemas.openxmlformats.org/officeDocument/2006/relationships/image" Target="../media/image17.gif"/><Relationship Id="rId4" Type="http://schemas.openxmlformats.org/officeDocument/2006/relationships/hyperlink" Target="https://aminoapps.com/c/anime/page/blog/top-20-anime-music/ant0_ue04n2wGw3w4w2dkP6xgG2p1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imebattlearenaaba.fandom.com/f/p/4400000000000022856" TargetMode="External"/><Relationship Id="rId7" Type="http://schemas.openxmlformats.org/officeDocument/2006/relationships/hyperlink" Target="https://in.coedo.com.vn/anime-gif-transparent-435uhz39/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gif"/><Relationship Id="rId5" Type="http://schemas.openxmlformats.org/officeDocument/2006/relationships/hyperlink" Target="https://tenor.com/en-GB/view/anime-gif-24493850" TargetMode="Externa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nimebattlearenaaba.fandom.com/f/p/4400000000000022856" TargetMode="External"/><Relationship Id="rId7" Type="http://schemas.openxmlformats.org/officeDocument/2006/relationships/hyperlink" Target="https://in.coedo.com.vn/anime-gif-transparent-435uhz39/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gif"/><Relationship Id="rId5" Type="http://schemas.openxmlformats.org/officeDocument/2006/relationships/hyperlink" Target="https://tenor.com/en-GB/view/anime-gif-24493850" TargetMode="Externa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imebattlearenaaba.fandom.com/f/p/4400000000000022856" TargetMode="External"/><Relationship Id="rId7" Type="http://schemas.openxmlformats.org/officeDocument/2006/relationships/hyperlink" Target="https://in.coedo.com.vn/anime-gif-transparent-435uhz39/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gif"/><Relationship Id="rId5" Type="http://schemas.openxmlformats.org/officeDocument/2006/relationships/hyperlink" Target="https://tenor.com/en-GB/view/anime-gif-24493850" TargetMode="External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ru/view/future-diary-anime-gun-shooting-fire-gif-17213478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tenor.com/de-AT/view/pov-getting-into-cosplay-mitsuri-kanroji-anime-demon-slayer-cosplay-gif-13193429616747505903" TargetMode="Externa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ru/view/future-diary-anime-gun-shooting-fire-gif-17213478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tenor.com/de-AT/view/pov-getting-into-cosplay-mitsuri-kanroji-anime-demon-slayer-cosplay-gif-13193429616747505903" TargetMode="External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ru/view/future-diary-anime-gun-shooting-fire-gif-17213478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tenor.com/de-AT/view/pov-getting-into-cosplay-mitsuri-kanroji-anime-demon-slayer-cosplay-gif-13193429616747505903" TargetMode="External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imatedmeme.blogspot.com/2013/07/one-piece-gifs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nor.co/view/hi-bye-anime-goodbye-wave-gif-5634626" TargetMode="Externa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enor.co/view/hi-bye-anime-goodbye-wave-gif-5634626" TargetMode="External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9304-thank-you-picture" TargetMode="External"/><Relationship Id="rId3" Type="http://schemas.openxmlformats.org/officeDocument/2006/relationships/image" Target="../media/image27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phy.com/search/konosuba" TargetMode="External"/><Relationship Id="rId5" Type="http://schemas.openxmlformats.org/officeDocument/2006/relationships/image" Target="../media/image28.gif"/><Relationship Id="rId4" Type="http://schemas.openxmlformats.org/officeDocument/2006/relationships/hyperlink" Target="https://ar.inspiredpencil.com/pictures-2023/thank-you-gif-tumblr-anime" TargetMode="External"/><Relationship Id="rId9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ifcen.com/anime-gif-6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ifcen.com/anime-gif-6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ifcen.com/anime-gif-68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thewiki.ga/w/%EB%8D%B0%EC%A6%88%EC%B9%B4%20%EC%98%A4%EC%82%AC%EB%AC%B4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jpg"/><Relationship Id="rId10" Type="http://schemas.openxmlformats.org/officeDocument/2006/relationships/hyperlink" Target="https://giphy.com/search/anime-girl/" TargetMode="External"/><Relationship Id="rId4" Type="http://schemas.openxmlformats.org/officeDocument/2006/relationships/hyperlink" Target="https://en.wikipedia.org/wiki/Astro_Boy" TargetMode="External"/><Relationship Id="rId9" Type="http://schemas.openxmlformats.org/officeDocument/2006/relationships/image" Target="../media/image11.gif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thewiki.ga/w/%EB%8D%B0%EC%A6%88%EC%B9%B4%20%EC%98%A4%EC%82%AC%EB%AC%B4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jpg"/><Relationship Id="rId10" Type="http://schemas.openxmlformats.org/officeDocument/2006/relationships/hyperlink" Target="https://giphy.com/search/anime-girl/" TargetMode="External"/><Relationship Id="rId4" Type="http://schemas.openxmlformats.org/officeDocument/2006/relationships/hyperlink" Target="https://en.wikipedia.org/wiki/Astro_Boy" TargetMode="External"/><Relationship Id="rId9" Type="http://schemas.openxmlformats.org/officeDocument/2006/relationships/image" Target="../media/image11.gif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thewiki.ga/w/%EB%8D%B0%EC%A6%88%EC%B9%B4%20%EC%98%A4%EC%82%AC%EB%AC%B4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jpg"/><Relationship Id="rId10" Type="http://schemas.openxmlformats.org/officeDocument/2006/relationships/hyperlink" Target="https://giphy.com/search/anime-girl/" TargetMode="External"/><Relationship Id="rId4" Type="http://schemas.openxmlformats.org/officeDocument/2006/relationships/hyperlink" Target="https://en.wikipedia.org/wiki/Astro_Boy" TargetMode="External"/><Relationship Id="rId9" Type="http://schemas.openxmlformats.org/officeDocument/2006/relationships/image" Target="../media/image11.gif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thewiki.ga/w/%EB%8D%B0%EC%A6%88%EC%B9%B4%20%EC%98%A4%EC%82%AC%EB%AC%B4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jpg"/><Relationship Id="rId10" Type="http://schemas.openxmlformats.org/officeDocument/2006/relationships/hyperlink" Target="https://giphy.com/search/anime-girl/" TargetMode="External"/><Relationship Id="rId4" Type="http://schemas.openxmlformats.org/officeDocument/2006/relationships/hyperlink" Target="https://en.wikipedia.org/wiki/Astro_Boy" TargetMode="External"/><Relationship Id="rId9" Type="http://schemas.openxmlformats.org/officeDocument/2006/relationships/image" Target="../media/image11.gif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A160B-418D-512A-F093-F582F0F2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74901" y="3292079"/>
            <a:ext cx="4114800" cy="273844"/>
          </a:xfrm>
        </p:spPr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26BEB-6418-9B79-7251-E6BF0A5AEE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8792602" y="419101"/>
            <a:ext cx="2255277" cy="666750"/>
          </a:xfrm>
        </p:spPr>
        <p:txBody>
          <a:bodyPr/>
          <a:lstStyle/>
          <a:p>
            <a:r>
              <a:rPr lang="en-US" b="1" dirty="0"/>
              <a:t>NAME: </a:t>
            </a:r>
            <a:r>
              <a:rPr lang="en-US" b="1" i="1" u="sng" dirty="0"/>
              <a:t>Srujan Wankhade</a:t>
            </a:r>
            <a:r>
              <a:rPr lang="en-US" b="1" dirty="0"/>
              <a:t>
DATE: JANUARY - 2025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D9E29-A31F-99F8-98F8-F7A541A26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792601" y="1371601"/>
            <a:ext cx="7183274" cy="3435348"/>
          </a:xfrm>
        </p:spPr>
        <p:txBody>
          <a:bodyPr/>
          <a:lstStyle/>
          <a:p>
            <a:r>
              <a:rPr lang="en-US" dirty="0"/>
              <a:t>ANIME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IT’S </a:t>
            </a:r>
            <a:br>
              <a:rPr lang="en-US" dirty="0"/>
            </a:br>
            <a:r>
              <a:rPr lang="en-US" dirty="0"/>
              <a:t>HISTORY</a:t>
            </a:r>
          </a:p>
        </p:txBody>
      </p:sp>
      <p:pic>
        <p:nvPicPr>
          <p:cNvPr id="7" name="Picture 6" descr="A cartoon of a child holding a hat&#10;&#10;Description automatically generated">
            <a:extLst>
              <a:ext uri="{FF2B5EF4-FFF2-40B4-BE49-F238E27FC236}">
                <a16:creationId xmlns:a16="http://schemas.microsoft.com/office/drawing/2014/main" id="{7ED4CEE6-7D65-5427-1199-7D16FFF5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232900" y="4010024"/>
            <a:ext cx="3679554" cy="284797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7881E-917F-A3B3-FF54-05AA2D55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753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58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7324-DF26-3173-B803-FC206DC8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04B1E78-BED1-51B3-079A-62D36DC7A9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37020" y="6403349"/>
            <a:ext cx="1958103" cy="4472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E474F76E-03EE-C17C-FB44-EB6E7FBFDBCA}"/>
              </a:ext>
            </a:extLst>
          </p:cNvPr>
          <p:cNvSpPr>
            <a:spLocks/>
          </p:cNvSpPr>
          <p:nvPr/>
        </p:nvSpPr>
        <p:spPr>
          <a:xfrm>
            <a:off x="4100893" y="6858000"/>
            <a:ext cx="4832517" cy="4157932"/>
          </a:xfrm>
          <a:prstGeom prst="verticalScroll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AD94E-6BC0-C234-33EF-581316D6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1" y="-1924435"/>
            <a:ext cx="3748802" cy="1968969"/>
          </a:xfrm>
        </p:spPr>
        <p:txBody>
          <a:bodyPr/>
          <a:lstStyle/>
          <a:p>
            <a:r>
              <a:rPr lang="en-US" sz="4000" dirty="0"/>
              <a:t>GLOBAL EXPANSION IMPACT (1990s)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BB5D97-63A8-72DF-3745-149FA638B1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E095AD-0804-910E-FE34-C1B5D3271B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4756" y="7319480"/>
            <a:ext cx="3744792" cy="3779349"/>
          </a:xfrm>
        </p:spPr>
        <p:txBody>
          <a:bodyPr/>
          <a:lstStyle/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Cultural Exchange: Anime introduces global audiences to Japanese culture, traditions, and social issues, fostering greater understanding and appreciation.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endParaRPr lang="en-US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Influence on Western Media: Anime has inspired Western creators in film, television, and video games, integrating its storytelling techniques and art styles into various entertainment forms.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endParaRPr lang="en-US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Economic Impact: The global popularity of anime has boosted the entertainment industry, creating economic opportunities through merchandise sales, streaming services, and international licensing.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endParaRPr lang="en-US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Diversity in Storytelling: Anime explores complex themes such as identity and mental health, contributing to more inclusive narratives and encouraging discussions on social issues among viewers.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DC9177-BF54-4C1C-B92E-70B3AA9A10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99208" y="6949880"/>
            <a:ext cx="3744792" cy="369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Global Impact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43E36-5E78-0631-AAF9-27A61B6CA6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4609306" y="4500859"/>
            <a:ext cx="4113417" cy="2067436"/>
          </a:xfrm>
        </p:spPr>
        <p:txBody>
          <a:bodyPr/>
          <a:lstStyle/>
          <a:p>
            <a:r>
              <a:rPr lang="en-US" b="1" dirty="0"/>
              <a:t>• Founding of Studio Ghibli with classics like My Neighbor Totoro.</a:t>
            </a:r>
          </a:p>
          <a:p>
            <a:endParaRPr lang="en-US" b="1" dirty="0"/>
          </a:p>
          <a:p>
            <a:r>
              <a:rPr lang="en-US" b="1" dirty="0"/>
              <a:t>• Iconic shows like Dragon Ball and Akira gained global recognition.</a:t>
            </a:r>
          </a:p>
          <a:p>
            <a:endParaRPr lang="en-US" b="1" dirty="0"/>
          </a:p>
          <a:p>
            <a:r>
              <a:rPr lang="en-US" b="1" dirty="0"/>
              <a:t>• International fame for Sailor Moon, </a:t>
            </a:r>
            <a:r>
              <a:rPr lang="en-US" b="1" dirty="0" err="1"/>
              <a:t>Pokemon</a:t>
            </a:r>
            <a:r>
              <a:rPr lang="en-US" b="1" dirty="0"/>
              <a:t>, and Evangelion.</a:t>
            </a:r>
          </a:p>
          <a:p>
            <a:endParaRPr lang="en-US" b="1" dirty="0"/>
          </a:p>
          <a:p>
            <a:r>
              <a:rPr lang="en-US" b="1" dirty="0"/>
              <a:t>• Merchandise and dubbing increased popularity worldwide.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BB97BC-AB5D-FD13-D5F0-4402E8D08B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4609306" y="2828925"/>
            <a:ext cx="2498299" cy="1637614"/>
          </a:xfrm>
        </p:spPr>
        <p:txBody>
          <a:bodyPr/>
          <a:lstStyle/>
          <a:p>
            <a:r>
              <a:rPr lang="en-US" sz="3200" dirty="0"/>
              <a:t>The Golden Era of Anime (1980s)</a:t>
            </a:r>
          </a:p>
        </p:txBody>
      </p:sp>
      <p:pic>
        <p:nvPicPr>
          <p:cNvPr id="15" name="Picture 14" descr="A cartoon of a child pointing at her face&#10;&#10;Description automatically generated">
            <a:extLst>
              <a:ext uri="{FF2B5EF4-FFF2-40B4-BE49-F238E27FC236}">
                <a16:creationId xmlns:a16="http://schemas.microsoft.com/office/drawing/2014/main" id="{1C8FAD12-AA57-3CE6-2D54-CED4A2953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058620" y="2761061"/>
            <a:ext cx="1766860" cy="1755817"/>
          </a:xfrm>
          <a:prstGeom prst="rect">
            <a:avLst/>
          </a:prstGeom>
        </p:spPr>
      </p:pic>
      <p:pic>
        <p:nvPicPr>
          <p:cNvPr id="17" name="Picture 16" descr="A cartoon of a person dancing&#10;&#10;Description automatically generated">
            <a:extLst>
              <a:ext uri="{FF2B5EF4-FFF2-40B4-BE49-F238E27FC236}">
                <a16:creationId xmlns:a16="http://schemas.microsoft.com/office/drawing/2014/main" id="{496C6B40-52E7-8ED5-B283-B47409DEB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4775877" y="0"/>
            <a:ext cx="4637561" cy="26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9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668DD-B435-C23E-CA0D-35DA192F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1C51C1-F86C-7FE7-D786-6DD7A2B691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37020" y="6403349"/>
            <a:ext cx="1958103" cy="4472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69A8CC81-E93E-2E5C-84DB-A7196E232066}"/>
              </a:ext>
            </a:extLst>
          </p:cNvPr>
          <p:cNvSpPr>
            <a:spLocks/>
          </p:cNvSpPr>
          <p:nvPr/>
        </p:nvSpPr>
        <p:spPr>
          <a:xfrm>
            <a:off x="4100893" y="6858000"/>
            <a:ext cx="4832517" cy="4157932"/>
          </a:xfrm>
          <a:prstGeom prst="verticalScroll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99893-D934-91B4-D1C6-2276C52D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1" y="-1924435"/>
            <a:ext cx="3748802" cy="1968969"/>
          </a:xfrm>
        </p:spPr>
        <p:txBody>
          <a:bodyPr/>
          <a:lstStyle/>
          <a:p>
            <a:r>
              <a:rPr lang="en-US" sz="4000" dirty="0"/>
              <a:t>GLOBAL EXPANSION IMPACT (1990s)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0E3ED-EA9E-A4A3-8DCC-F07F8DFD9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8B1FF-1E3F-527E-CD0D-8DDF74283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4756" y="7319480"/>
            <a:ext cx="3744792" cy="3779349"/>
          </a:xfrm>
        </p:spPr>
        <p:txBody>
          <a:bodyPr/>
          <a:lstStyle/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Cultural Exchange: Anime introduces global audiences to Japanese culture, traditions, and social issues, fostering greater understanding and appreciation.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endParaRPr lang="en-US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Influence on Western Media: Anime has inspired Western creators in film, television, and video games, integrating its storytelling techniques and art styles into various entertainment forms.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endParaRPr lang="en-US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Economic Impact: The global popularity of anime has boosted the entertainment industry, creating economic opportunities through merchandise sales, streaming services, and international licensing.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endParaRPr lang="en-US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Diversity in Storytelling: Anime explores complex themes such as identity and mental health, contributing to more inclusive narratives and encouraging discussions on social issues among viewers.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61234B-79E5-24CD-C13B-46CC837E54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99208" y="6949880"/>
            <a:ext cx="3744792" cy="369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Global Impact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3BCB85-03DB-5CAC-3E87-E96AF89453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1699" y="4500859"/>
            <a:ext cx="4113417" cy="2067436"/>
          </a:xfrm>
        </p:spPr>
        <p:txBody>
          <a:bodyPr/>
          <a:lstStyle/>
          <a:p>
            <a:r>
              <a:rPr lang="en-US" b="1" dirty="0"/>
              <a:t>• Founding of Studio Ghibli with classics like My Neighbor Totoro.</a:t>
            </a:r>
          </a:p>
          <a:p>
            <a:endParaRPr lang="en-US" b="1" dirty="0"/>
          </a:p>
          <a:p>
            <a:r>
              <a:rPr lang="en-US" b="1" dirty="0"/>
              <a:t>• Iconic shows like Dragon Ball and Akira gained global recognition.</a:t>
            </a:r>
          </a:p>
          <a:p>
            <a:endParaRPr lang="en-US" b="1" dirty="0"/>
          </a:p>
          <a:p>
            <a:r>
              <a:rPr lang="en-US" b="1" dirty="0"/>
              <a:t>• International fame for Sailor Moon, </a:t>
            </a:r>
            <a:r>
              <a:rPr lang="en-US" b="1" dirty="0" err="1"/>
              <a:t>Pokemon</a:t>
            </a:r>
            <a:r>
              <a:rPr lang="en-US" b="1" dirty="0"/>
              <a:t>, and Evangelion.</a:t>
            </a:r>
          </a:p>
          <a:p>
            <a:endParaRPr lang="en-US" b="1" dirty="0"/>
          </a:p>
          <a:p>
            <a:r>
              <a:rPr lang="en-US" b="1" dirty="0"/>
              <a:t>• Merchandise and dubbing increased popularity worldwide.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11FB43-88AC-808E-194B-B98E467AF9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699" y="2828925"/>
            <a:ext cx="2498299" cy="1637614"/>
          </a:xfrm>
        </p:spPr>
        <p:txBody>
          <a:bodyPr/>
          <a:lstStyle/>
          <a:p>
            <a:r>
              <a:rPr lang="en-US" sz="3200" dirty="0"/>
              <a:t>The Golden Era of Anime (1980s)</a:t>
            </a:r>
          </a:p>
        </p:txBody>
      </p:sp>
      <p:pic>
        <p:nvPicPr>
          <p:cNvPr id="15" name="Picture 14" descr="A cartoon of a child pointing at her face&#10;&#10;Description automatically generated">
            <a:extLst>
              <a:ext uri="{FF2B5EF4-FFF2-40B4-BE49-F238E27FC236}">
                <a16:creationId xmlns:a16="http://schemas.microsoft.com/office/drawing/2014/main" id="{7CA0F8FC-7E48-EFCE-730D-BFD6EC6DD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2385" y="2761061"/>
            <a:ext cx="1766860" cy="1755817"/>
          </a:xfrm>
          <a:prstGeom prst="rect">
            <a:avLst/>
          </a:prstGeom>
        </p:spPr>
      </p:pic>
      <p:pic>
        <p:nvPicPr>
          <p:cNvPr id="17" name="Picture 16" descr="A cartoon of a person dancing&#10;&#10;Description automatically generated">
            <a:extLst>
              <a:ext uri="{FF2B5EF4-FFF2-40B4-BE49-F238E27FC236}">
                <a16:creationId xmlns:a16="http://schemas.microsoft.com/office/drawing/2014/main" id="{D3787862-382B-A5ED-957D-7A54CB452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128" y="0"/>
            <a:ext cx="4637561" cy="26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0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5D652-A010-397A-9DAE-93C2CF1F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0E8656-F13F-8A92-E8CF-95E959CC86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37020" y="6403349"/>
            <a:ext cx="1958103" cy="4472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7365106E-A7B6-4960-4EC8-8FB386459A19}"/>
              </a:ext>
            </a:extLst>
          </p:cNvPr>
          <p:cNvSpPr>
            <a:spLocks/>
          </p:cNvSpPr>
          <p:nvPr/>
        </p:nvSpPr>
        <p:spPr>
          <a:xfrm>
            <a:off x="4100893" y="2609760"/>
            <a:ext cx="4832517" cy="4157932"/>
          </a:xfrm>
          <a:prstGeom prst="verticalScroll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39C0E-9D42-40F1-75D4-7E4EB4A4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1" y="583763"/>
            <a:ext cx="3748802" cy="1968969"/>
          </a:xfrm>
        </p:spPr>
        <p:txBody>
          <a:bodyPr/>
          <a:lstStyle/>
          <a:p>
            <a:r>
              <a:rPr lang="en-US" sz="4000" dirty="0"/>
              <a:t>GLOBAL EXPANSION IMPACT (1990s)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DD48F-48C8-30C2-760A-971475B77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2A9533-3602-A42D-6889-56F4ABD21E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4756" y="3071240"/>
            <a:ext cx="3744792" cy="3779349"/>
          </a:xfrm>
        </p:spPr>
        <p:txBody>
          <a:bodyPr/>
          <a:lstStyle/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Cultural Exchange: Anime introduces global audiences to Japanese culture, traditions, and social issues, fostering greater understanding and appreciation.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endParaRPr lang="en-US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Influence on Western Media: Anime has inspired Western creators in film, television, and video games, integrating its storytelling techniques and art styles into various entertainment forms.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endParaRPr lang="en-US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Economic Impact: The global popularity of anime has boosted the entertainment industry, creating economic opportunities through merchandise sales, streaming services, and international licensing.</a:t>
            </a:r>
          </a:p>
          <a:p>
            <a:pPr marL="171450" indent="-171450" algn="l">
              <a:buFont typeface="Wingdings" panose="05000000000000000000" pitchFamily="2" charset="2"/>
              <a:buChar char="v"/>
            </a:pPr>
            <a:endParaRPr lang="en-US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Diversity in Storytelling: Anime explores complex themes such as identity and mental health, contributing to more inclusive narratives and encouraging discussions on social issues among viewers.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D2782B-0637-81B9-56C9-BDF9149E35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99208" y="2701640"/>
            <a:ext cx="3744792" cy="369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Global Impact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0A180A-A331-413A-B3E6-61C16C61B5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1699" y="4500859"/>
            <a:ext cx="4113417" cy="2067436"/>
          </a:xfrm>
        </p:spPr>
        <p:txBody>
          <a:bodyPr/>
          <a:lstStyle/>
          <a:p>
            <a:r>
              <a:rPr lang="en-US" b="1" dirty="0"/>
              <a:t>• Founding of Studio Ghibli with classics like My Neighbor Totoro.</a:t>
            </a:r>
          </a:p>
          <a:p>
            <a:endParaRPr lang="en-US" b="1" dirty="0"/>
          </a:p>
          <a:p>
            <a:r>
              <a:rPr lang="en-US" b="1" dirty="0"/>
              <a:t>• Iconic shows like Dragon Ball and Akira gained global recognition.</a:t>
            </a:r>
          </a:p>
          <a:p>
            <a:endParaRPr lang="en-US" b="1" dirty="0"/>
          </a:p>
          <a:p>
            <a:r>
              <a:rPr lang="en-US" b="1" dirty="0"/>
              <a:t>• International fame for Sailor Moon, </a:t>
            </a:r>
            <a:r>
              <a:rPr lang="en-US" b="1" dirty="0" err="1"/>
              <a:t>Pokemon</a:t>
            </a:r>
            <a:r>
              <a:rPr lang="en-US" b="1" dirty="0"/>
              <a:t>, and Evangelion.</a:t>
            </a:r>
          </a:p>
          <a:p>
            <a:endParaRPr lang="en-US" b="1" dirty="0"/>
          </a:p>
          <a:p>
            <a:r>
              <a:rPr lang="en-US" b="1" dirty="0"/>
              <a:t>• Merchandise and dubbing increased popularity worldwide.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E25A12-CF37-4AA0-112D-9474B705E2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1699" y="2828925"/>
            <a:ext cx="2498299" cy="1637614"/>
          </a:xfrm>
        </p:spPr>
        <p:txBody>
          <a:bodyPr/>
          <a:lstStyle/>
          <a:p>
            <a:r>
              <a:rPr lang="en-US" sz="3200" dirty="0"/>
              <a:t>The Golden Era of Anime (1980s)</a:t>
            </a:r>
          </a:p>
        </p:txBody>
      </p:sp>
      <p:pic>
        <p:nvPicPr>
          <p:cNvPr id="15" name="Picture 14" descr="A cartoon of a child pointing at her face&#10;&#10;Description automatically generated">
            <a:extLst>
              <a:ext uri="{FF2B5EF4-FFF2-40B4-BE49-F238E27FC236}">
                <a16:creationId xmlns:a16="http://schemas.microsoft.com/office/drawing/2014/main" id="{5AB79DBA-95CB-4DAE-C730-17C7B0215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2385" y="2761061"/>
            <a:ext cx="1766860" cy="1755817"/>
          </a:xfrm>
          <a:prstGeom prst="rect">
            <a:avLst/>
          </a:prstGeom>
        </p:spPr>
      </p:pic>
      <p:pic>
        <p:nvPicPr>
          <p:cNvPr id="17" name="Picture 16" descr="A cartoon of a person dancing&#10;&#10;Description automatically generated">
            <a:extLst>
              <a:ext uri="{FF2B5EF4-FFF2-40B4-BE49-F238E27FC236}">
                <a16:creationId xmlns:a16="http://schemas.microsoft.com/office/drawing/2014/main" id="{3F5BE9E2-08A8-8E7C-1AE6-6BE8D64D7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128" y="0"/>
            <a:ext cx="4637561" cy="26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28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705EAF-AFE2-0F39-2EC6-158EE351D583}"/>
              </a:ext>
            </a:extLst>
          </p:cNvPr>
          <p:cNvSpPr/>
          <p:nvPr/>
        </p:nvSpPr>
        <p:spPr>
          <a:xfrm>
            <a:off x="6435366" y="12359936"/>
            <a:ext cx="2180911" cy="7157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artoon of a person with white hair and a white head with a white crown&#10;&#10;Description automatically generated">
            <a:extLst>
              <a:ext uri="{FF2B5EF4-FFF2-40B4-BE49-F238E27FC236}">
                <a16:creationId xmlns:a16="http://schemas.microsoft.com/office/drawing/2014/main" id="{C7A5EDB0-6C0B-C07C-F022-A574DFFBC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57401" y="11027309"/>
            <a:ext cx="3785193" cy="21309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9ED88E-D9CD-BF1F-9EC8-DAF201DE95A7}"/>
              </a:ext>
            </a:extLst>
          </p:cNvPr>
          <p:cNvSpPr/>
          <p:nvPr/>
        </p:nvSpPr>
        <p:spPr>
          <a:xfrm>
            <a:off x="3261915" y="8558142"/>
            <a:ext cx="2664620" cy="2441958"/>
          </a:xfrm>
          <a:prstGeom prst="roundRect">
            <a:avLst/>
          </a:prstGeom>
          <a:solidFill>
            <a:schemeClr val="bg2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2093F-3193-BB98-1369-50F84FB9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85537" y="583762"/>
            <a:ext cx="7174310" cy="1268686"/>
          </a:xfrm>
        </p:spPr>
        <p:txBody>
          <a:bodyPr/>
          <a:lstStyle/>
          <a:p>
            <a:r>
              <a:rPr lang="en-US" dirty="0"/>
              <a:t>CHALLENGES IN ANIME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C6564-6BB8-E5EC-7C7B-4CBF142F82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7081620" y="8541564"/>
            <a:ext cx="3667561" cy="352425"/>
          </a:xfrm>
        </p:spPr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32BA6-90E0-F7AD-240A-2E9C0292D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9188" y="12574470"/>
            <a:ext cx="352425" cy="447240"/>
          </a:xfrm>
        </p:spPr>
        <p:txBody>
          <a:bodyPr/>
          <a:lstStyle/>
          <a:p>
            <a:fld id="{CF6F24BE-8BEB-403A-BDCC-38E201D0662D}" type="slidenum">
              <a:rPr lang="en-ID" smtClean="0"/>
              <a:pPr/>
              <a:t>13</a:t>
            </a:fld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7987A-607D-F02B-5232-5BF74D13C9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262" y="9161999"/>
            <a:ext cx="2116773" cy="3280483"/>
          </a:xfrm>
        </p:spPr>
        <p:txBody>
          <a:bodyPr/>
          <a:lstStyle/>
          <a:p>
            <a:r>
              <a:rPr lang="en-US" b="1" dirty="0"/>
              <a:t>• Exaggerated expressions and vibrant color palettes.</a:t>
            </a:r>
          </a:p>
          <a:p>
            <a:endParaRPr lang="en-US" b="1" dirty="0"/>
          </a:p>
          <a:p>
            <a:r>
              <a:rPr lang="en-US" b="1" dirty="0"/>
              <a:t>• Focus on fluid motion and cinematic storytelling.</a:t>
            </a:r>
          </a:p>
          <a:p>
            <a:endParaRPr lang="en-US" b="1" dirty="0"/>
          </a:p>
          <a:p>
            <a:r>
              <a:rPr lang="en-US" b="1" dirty="0"/>
              <a:t>• Which many times lead to unrealistic expectations from the Fandom.</a:t>
            </a:r>
          </a:p>
          <a:p>
            <a:endParaRPr lang="en-US" b="1" dirty="0"/>
          </a:p>
          <a:p>
            <a:r>
              <a:rPr lang="en-US" b="1" dirty="0"/>
              <a:t>• Which then lead to the Bad reputation of the industry.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D81640-A6C5-10E5-2C12-58C321A3BA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9262" y="8758079"/>
            <a:ext cx="2116773" cy="369600"/>
          </a:xfrm>
        </p:spPr>
        <p:txBody>
          <a:bodyPr/>
          <a:lstStyle/>
          <a:p>
            <a:r>
              <a:rPr lang="en-US" dirty="0"/>
              <a:t>Artistic Style of Anime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3D3C67-5121-5C1E-AD30-CE61AEE9CD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61915" y="8962062"/>
            <a:ext cx="2776576" cy="3280483"/>
          </a:xfrm>
        </p:spPr>
        <p:txBody>
          <a:bodyPr/>
          <a:lstStyle/>
          <a:p>
            <a:r>
              <a:rPr lang="en-US" b="1" dirty="0"/>
              <a:t>• Industry overwork: Long hours and low pay.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• Misconceptions: Anime often seen as 'cartoons for kids.’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• Piracy issues threaten sustainability.</a:t>
            </a:r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14F063-7603-670D-5421-4A7BE0EB25C2}"/>
              </a:ext>
            </a:extLst>
          </p:cNvPr>
          <p:cNvSpPr/>
          <p:nvPr/>
        </p:nvSpPr>
        <p:spPr>
          <a:xfrm>
            <a:off x="6411711" y="9129487"/>
            <a:ext cx="2180911" cy="2441958"/>
          </a:xfrm>
          <a:prstGeom prst="roundRect">
            <a:avLst/>
          </a:prstGeom>
          <a:solidFill>
            <a:schemeClr val="bg2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87502D-5A60-E428-797B-D7DAB836D0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78609" y="9533407"/>
            <a:ext cx="2116773" cy="3280483"/>
          </a:xfrm>
        </p:spPr>
        <p:txBody>
          <a:bodyPr/>
          <a:lstStyle/>
          <a:p>
            <a:r>
              <a:rPr lang="en-US" b="1" dirty="0"/>
              <a:t>• Studio Ghibli: Emotional storytelling (Spirited Away).</a:t>
            </a:r>
          </a:p>
          <a:p>
            <a:endParaRPr lang="en-US" b="1" dirty="0"/>
          </a:p>
          <a:p>
            <a:r>
              <a:rPr lang="en-US" b="1" dirty="0"/>
              <a:t>• Toei Animation: Classics like One Piece and Dragon Ball.</a:t>
            </a:r>
          </a:p>
          <a:p>
            <a:endParaRPr lang="en-US" b="1" dirty="0"/>
          </a:p>
          <a:p>
            <a:r>
              <a:rPr lang="en-US" b="1" dirty="0"/>
              <a:t>• MAPPA: Modern hits like Jujutsu </a:t>
            </a:r>
            <a:r>
              <a:rPr lang="en-US" b="1" dirty="0" err="1"/>
              <a:t>Kaisen</a:t>
            </a:r>
            <a:r>
              <a:rPr lang="en-US" b="1" dirty="0"/>
              <a:t>.</a:t>
            </a:r>
          </a:p>
          <a:p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7C6E69-D631-D487-0B91-3BFB1AEBD4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99987" y="7520029"/>
            <a:ext cx="2116773" cy="1045943"/>
          </a:xfrm>
        </p:spPr>
        <p:txBody>
          <a:bodyPr/>
          <a:lstStyle/>
          <a:p>
            <a:r>
              <a:rPr lang="en-US" sz="1800" dirty="0"/>
              <a:t>Influence of Studios</a:t>
            </a:r>
          </a:p>
        </p:txBody>
      </p:sp>
      <p:pic>
        <p:nvPicPr>
          <p:cNvPr id="20" name="Picture 19" descr="A cartoon of a child crying&#10;&#10;Description automatically generated">
            <a:extLst>
              <a:ext uri="{FF2B5EF4-FFF2-40B4-BE49-F238E27FC236}">
                <a16:creationId xmlns:a16="http://schemas.microsoft.com/office/drawing/2014/main" id="{AD840F1D-AF4D-F6C6-6E8C-C051C23F7D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71752" y="7535817"/>
            <a:ext cx="2228850" cy="1566461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cartoon of two girls&#10;&#10;Description automatically generated">
            <a:extLst>
              <a:ext uri="{FF2B5EF4-FFF2-40B4-BE49-F238E27FC236}">
                <a16:creationId xmlns:a16="http://schemas.microsoft.com/office/drawing/2014/main" id="{AE22A963-DD7D-1428-4B23-BD222A5F5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34371" y="11181797"/>
            <a:ext cx="1709743" cy="17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84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7E4B2-6591-8825-C60D-BF67ABA9E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3C5F2C-E0C9-F2B0-611E-20A863242DD2}"/>
              </a:ext>
            </a:extLst>
          </p:cNvPr>
          <p:cNvSpPr/>
          <p:nvPr/>
        </p:nvSpPr>
        <p:spPr>
          <a:xfrm>
            <a:off x="6435366" y="12359936"/>
            <a:ext cx="2180911" cy="7157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artoon of a person with white hair and a white head with a white crown&#10;&#10;Description automatically generated">
            <a:extLst>
              <a:ext uri="{FF2B5EF4-FFF2-40B4-BE49-F238E27FC236}">
                <a16:creationId xmlns:a16="http://schemas.microsoft.com/office/drawing/2014/main" id="{F2FDF5AF-5F82-2CD5-5368-4D11788F0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57401" y="11027309"/>
            <a:ext cx="3785193" cy="21309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388B60-90DB-B15B-2085-E36282B30A08}"/>
              </a:ext>
            </a:extLst>
          </p:cNvPr>
          <p:cNvSpPr/>
          <p:nvPr/>
        </p:nvSpPr>
        <p:spPr>
          <a:xfrm>
            <a:off x="3261915" y="8558142"/>
            <a:ext cx="2664620" cy="2441958"/>
          </a:xfrm>
          <a:prstGeom prst="roundRect">
            <a:avLst/>
          </a:prstGeom>
          <a:solidFill>
            <a:schemeClr val="bg2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5765C-198D-71EB-4D61-9EAEC2CE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63" y="583762"/>
            <a:ext cx="7174310" cy="1268686"/>
          </a:xfrm>
        </p:spPr>
        <p:txBody>
          <a:bodyPr/>
          <a:lstStyle/>
          <a:p>
            <a:r>
              <a:rPr lang="en-US" dirty="0"/>
              <a:t>CHALLENGES IN ANIME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1E216-5106-EF83-120D-8A4C248D0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7081620" y="8541564"/>
            <a:ext cx="3667561" cy="352425"/>
          </a:xfrm>
        </p:spPr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CCCE6-740F-4FE7-360F-758E828232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9188" y="12574470"/>
            <a:ext cx="352425" cy="447240"/>
          </a:xfrm>
        </p:spPr>
        <p:txBody>
          <a:bodyPr/>
          <a:lstStyle/>
          <a:p>
            <a:fld id="{CF6F24BE-8BEB-403A-BDCC-38E201D0662D}" type="slidenum">
              <a:rPr lang="en-ID" smtClean="0"/>
              <a:pPr/>
              <a:t>14</a:t>
            </a:fld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A378B-51E2-3EEC-0EC7-7E6B5841C2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262" y="9161999"/>
            <a:ext cx="2116773" cy="3280483"/>
          </a:xfrm>
        </p:spPr>
        <p:txBody>
          <a:bodyPr/>
          <a:lstStyle/>
          <a:p>
            <a:r>
              <a:rPr lang="en-US" b="1" dirty="0"/>
              <a:t>• Exaggerated expressions and vibrant color palettes.</a:t>
            </a:r>
          </a:p>
          <a:p>
            <a:endParaRPr lang="en-US" b="1" dirty="0"/>
          </a:p>
          <a:p>
            <a:r>
              <a:rPr lang="en-US" b="1" dirty="0"/>
              <a:t>• Focus on fluid motion and cinematic storytelling.</a:t>
            </a:r>
          </a:p>
          <a:p>
            <a:endParaRPr lang="en-US" b="1" dirty="0"/>
          </a:p>
          <a:p>
            <a:r>
              <a:rPr lang="en-US" b="1" dirty="0"/>
              <a:t>• Which many times lead to unrealistic expectations from the Fandom.</a:t>
            </a:r>
          </a:p>
          <a:p>
            <a:endParaRPr lang="en-US" b="1" dirty="0"/>
          </a:p>
          <a:p>
            <a:r>
              <a:rPr lang="en-US" b="1" dirty="0"/>
              <a:t>• Which then lead to the Bad reputation of the industry.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47C153-7994-BD07-43DD-2CBC44625D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9262" y="8758079"/>
            <a:ext cx="2116773" cy="369600"/>
          </a:xfrm>
        </p:spPr>
        <p:txBody>
          <a:bodyPr/>
          <a:lstStyle/>
          <a:p>
            <a:r>
              <a:rPr lang="en-US" dirty="0"/>
              <a:t>Artistic Style of Anime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A2604-EC3F-47C5-3B6A-1ED85EE6D4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61915" y="8962062"/>
            <a:ext cx="2776576" cy="3280483"/>
          </a:xfrm>
        </p:spPr>
        <p:txBody>
          <a:bodyPr/>
          <a:lstStyle/>
          <a:p>
            <a:r>
              <a:rPr lang="en-US" b="1" dirty="0"/>
              <a:t>• Industry overwork: Long hours and low pay.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• Misconceptions: Anime often seen as 'cartoons for kids.’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• Piracy issues threaten sustainability.</a:t>
            </a:r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989C2F-3782-622F-736B-8B9D44E87175}"/>
              </a:ext>
            </a:extLst>
          </p:cNvPr>
          <p:cNvSpPr/>
          <p:nvPr/>
        </p:nvSpPr>
        <p:spPr>
          <a:xfrm>
            <a:off x="6411711" y="9129487"/>
            <a:ext cx="2180911" cy="2441958"/>
          </a:xfrm>
          <a:prstGeom prst="roundRect">
            <a:avLst/>
          </a:prstGeom>
          <a:solidFill>
            <a:schemeClr val="bg2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5FB18F-8154-508C-5434-8ED7EF9AA3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78609" y="9533407"/>
            <a:ext cx="2116773" cy="3280483"/>
          </a:xfrm>
        </p:spPr>
        <p:txBody>
          <a:bodyPr/>
          <a:lstStyle/>
          <a:p>
            <a:r>
              <a:rPr lang="en-US" b="1" dirty="0"/>
              <a:t>• Studio Ghibli: Emotional storytelling (Spirited Away).</a:t>
            </a:r>
          </a:p>
          <a:p>
            <a:endParaRPr lang="en-US" b="1" dirty="0"/>
          </a:p>
          <a:p>
            <a:r>
              <a:rPr lang="en-US" b="1" dirty="0"/>
              <a:t>• Toei Animation: Classics like One Piece and Dragon Ball.</a:t>
            </a:r>
          </a:p>
          <a:p>
            <a:endParaRPr lang="en-US" b="1" dirty="0"/>
          </a:p>
          <a:p>
            <a:r>
              <a:rPr lang="en-US" b="1" dirty="0"/>
              <a:t>• MAPPA: Modern hits like Jujutsu </a:t>
            </a:r>
            <a:r>
              <a:rPr lang="en-US" b="1" dirty="0" err="1"/>
              <a:t>Kaisen</a:t>
            </a:r>
            <a:r>
              <a:rPr lang="en-US" b="1" dirty="0"/>
              <a:t>.</a:t>
            </a:r>
          </a:p>
          <a:p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37FD7D-AC24-5966-5261-873618EAF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99987" y="7520029"/>
            <a:ext cx="2116773" cy="1045943"/>
          </a:xfrm>
        </p:spPr>
        <p:txBody>
          <a:bodyPr/>
          <a:lstStyle/>
          <a:p>
            <a:r>
              <a:rPr lang="en-US" sz="1800" dirty="0"/>
              <a:t>Influence of Studios</a:t>
            </a:r>
          </a:p>
        </p:txBody>
      </p:sp>
      <p:pic>
        <p:nvPicPr>
          <p:cNvPr id="20" name="Picture 19" descr="A cartoon of a child crying&#10;&#10;Description automatically generated">
            <a:extLst>
              <a:ext uri="{FF2B5EF4-FFF2-40B4-BE49-F238E27FC236}">
                <a16:creationId xmlns:a16="http://schemas.microsoft.com/office/drawing/2014/main" id="{C5F6A5B6-F478-97B6-DE8F-AFDDB98775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71752" y="7535817"/>
            <a:ext cx="2228850" cy="1566461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cartoon of two girls&#10;&#10;Description automatically generated">
            <a:extLst>
              <a:ext uri="{FF2B5EF4-FFF2-40B4-BE49-F238E27FC236}">
                <a16:creationId xmlns:a16="http://schemas.microsoft.com/office/drawing/2014/main" id="{50A3F77C-1D81-1502-1F51-37C1337B1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34371" y="11181797"/>
            <a:ext cx="1709743" cy="17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67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4C7A-EACE-A1B6-F00B-B73EAC3CE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E63B41-7C23-6C3B-78EA-F44A2DF979CF}"/>
              </a:ext>
            </a:extLst>
          </p:cNvPr>
          <p:cNvSpPr/>
          <p:nvPr/>
        </p:nvSpPr>
        <p:spPr>
          <a:xfrm>
            <a:off x="6435366" y="6059703"/>
            <a:ext cx="2180911" cy="7157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artoon of a person with white hair and a white head with a white crown&#10;&#10;Description automatically generated">
            <a:extLst>
              <a:ext uri="{FF2B5EF4-FFF2-40B4-BE49-F238E27FC236}">
                <a16:creationId xmlns:a16="http://schemas.microsoft.com/office/drawing/2014/main" id="{D89FE700-299D-B693-B510-B8D0C8CBA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57401" y="4727076"/>
            <a:ext cx="3785193" cy="21309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EA8C06-EC35-8D62-658D-80B1C6403A8A}"/>
              </a:ext>
            </a:extLst>
          </p:cNvPr>
          <p:cNvSpPr/>
          <p:nvPr/>
        </p:nvSpPr>
        <p:spPr>
          <a:xfrm>
            <a:off x="3261915" y="2257909"/>
            <a:ext cx="2664620" cy="2441958"/>
          </a:xfrm>
          <a:prstGeom prst="roundRect">
            <a:avLst/>
          </a:prstGeom>
          <a:solidFill>
            <a:schemeClr val="bg2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7E6E9-72A9-C0CF-5652-02525745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30" y="583762"/>
            <a:ext cx="7174310" cy="1268686"/>
          </a:xfrm>
        </p:spPr>
        <p:txBody>
          <a:bodyPr/>
          <a:lstStyle/>
          <a:p>
            <a:r>
              <a:rPr lang="en-US" dirty="0"/>
              <a:t>CHALLENGES IN ANIME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3CF7D-972B-58ED-0BE4-9F6DD56C24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BEEA-4BEC-CBD6-D008-4006EFF58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15</a:t>
            </a:fld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C1E50-E097-C41C-10FA-DF54888165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/>
              <a:t>• Exaggerated expressions and vibrant color palettes.</a:t>
            </a:r>
          </a:p>
          <a:p>
            <a:endParaRPr lang="en-US" b="1" dirty="0"/>
          </a:p>
          <a:p>
            <a:r>
              <a:rPr lang="en-US" b="1" dirty="0"/>
              <a:t>• Focus on fluid motion and cinematic storytelling.</a:t>
            </a:r>
          </a:p>
          <a:p>
            <a:endParaRPr lang="en-US" b="1" dirty="0"/>
          </a:p>
          <a:p>
            <a:r>
              <a:rPr lang="en-US" b="1" dirty="0"/>
              <a:t>• Which many times lead to unrealistic expectations from the Fandom.</a:t>
            </a:r>
          </a:p>
          <a:p>
            <a:endParaRPr lang="en-US" b="1" dirty="0"/>
          </a:p>
          <a:p>
            <a:r>
              <a:rPr lang="en-US" b="1" dirty="0"/>
              <a:t>• Which then lead to the Bad reputation of the industry.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9193E1-8ADC-86B7-DC43-1764A68897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Artistic Style of Anime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0E922C-344A-198A-835A-DFD257589B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61915" y="2661829"/>
            <a:ext cx="2776576" cy="3280483"/>
          </a:xfrm>
        </p:spPr>
        <p:txBody>
          <a:bodyPr/>
          <a:lstStyle/>
          <a:p>
            <a:r>
              <a:rPr lang="en-US" b="1" dirty="0"/>
              <a:t>• Industry overwork: Long hours and low pay.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• Misconceptions: Anime often seen as 'cartoons for kids.’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• Piracy issues threaten sustainability.</a:t>
            </a:r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8318A1-0D2E-DDAF-427C-444D72ABF634}"/>
              </a:ext>
            </a:extLst>
          </p:cNvPr>
          <p:cNvSpPr/>
          <p:nvPr/>
        </p:nvSpPr>
        <p:spPr>
          <a:xfrm>
            <a:off x="6411711" y="2829254"/>
            <a:ext cx="2180911" cy="2441958"/>
          </a:xfrm>
          <a:prstGeom prst="roundRect">
            <a:avLst/>
          </a:prstGeom>
          <a:solidFill>
            <a:schemeClr val="bg2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6F3DA2-3293-1D86-4372-05E4B142DE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78609" y="3233174"/>
            <a:ext cx="2116773" cy="3280483"/>
          </a:xfrm>
        </p:spPr>
        <p:txBody>
          <a:bodyPr/>
          <a:lstStyle/>
          <a:p>
            <a:r>
              <a:rPr lang="en-US" b="1" dirty="0"/>
              <a:t>• Studio Ghibli: Emotional storytelling (Spirited Away).</a:t>
            </a:r>
          </a:p>
          <a:p>
            <a:endParaRPr lang="en-US" b="1" dirty="0"/>
          </a:p>
          <a:p>
            <a:r>
              <a:rPr lang="en-US" b="1" dirty="0"/>
              <a:t>• Toei Animation: Classics like One Piece and Dragon Ball.</a:t>
            </a:r>
          </a:p>
          <a:p>
            <a:endParaRPr lang="en-US" b="1" dirty="0"/>
          </a:p>
          <a:p>
            <a:r>
              <a:rPr lang="en-US" b="1" dirty="0"/>
              <a:t>• MAPPA: Modern hits like Jujutsu </a:t>
            </a:r>
            <a:r>
              <a:rPr lang="en-US" b="1" dirty="0" err="1"/>
              <a:t>Kaisen</a:t>
            </a:r>
            <a:r>
              <a:rPr lang="en-US" b="1" dirty="0"/>
              <a:t>.</a:t>
            </a:r>
          </a:p>
          <a:p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D04F80-BA4B-5C75-43E2-2F0B0CCD41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99987" y="1219796"/>
            <a:ext cx="2116773" cy="1045943"/>
          </a:xfrm>
        </p:spPr>
        <p:txBody>
          <a:bodyPr/>
          <a:lstStyle/>
          <a:p>
            <a:r>
              <a:rPr lang="en-US" sz="1800" dirty="0"/>
              <a:t>Influence of Studios</a:t>
            </a:r>
          </a:p>
        </p:txBody>
      </p:sp>
      <p:pic>
        <p:nvPicPr>
          <p:cNvPr id="20" name="Picture 19" descr="A cartoon of a child crying&#10;&#10;Description automatically generated">
            <a:extLst>
              <a:ext uri="{FF2B5EF4-FFF2-40B4-BE49-F238E27FC236}">
                <a16:creationId xmlns:a16="http://schemas.microsoft.com/office/drawing/2014/main" id="{E5EAB770-933D-9439-3E38-3FC988C7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71752" y="1235584"/>
            <a:ext cx="2228850" cy="1566461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cartoon of two girls&#10;&#10;Description automatically generated">
            <a:extLst>
              <a:ext uri="{FF2B5EF4-FFF2-40B4-BE49-F238E27FC236}">
                <a16:creationId xmlns:a16="http://schemas.microsoft.com/office/drawing/2014/main" id="{5B8BF5B0-5B02-0480-305C-541918752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34371" y="4881564"/>
            <a:ext cx="1709743" cy="17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24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B27D-600C-7C11-2FB9-F0846CCD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907" y="340156"/>
            <a:ext cx="4427938" cy="1363279"/>
          </a:xfrm>
        </p:spPr>
        <p:txBody>
          <a:bodyPr/>
          <a:lstStyle/>
          <a:p>
            <a:r>
              <a:rPr lang="en-US" dirty="0"/>
              <a:t>FUTURE OF ANIME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029D22-ABDA-D288-D100-8820802BB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B8054-D35C-078B-4596-B1C7623D0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16</a:t>
            </a:fld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84CC47-041D-7D10-1942-A733EDDEB6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4226863" y="4204262"/>
            <a:ext cx="4123013" cy="2069976"/>
          </a:xfrm>
        </p:spPr>
        <p:txBody>
          <a:bodyPr/>
          <a:lstStyle/>
          <a:p>
            <a:r>
              <a:rPr lang="en-US" b="1" dirty="0"/>
              <a:t>• Streaming platforms like Crunchyroll and Netflix expanded                  access.</a:t>
            </a:r>
          </a:p>
          <a:p>
            <a:endParaRPr lang="en-US" b="1" dirty="0"/>
          </a:p>
          <a:p>
            <a:r>
              <a:rPr lang="en-US" b="1" dirty="0"/>
              <a:t>• Series like Attack on Titan and Demon Slayer broke records..</a:t>
            </a:r>
          </a:p>
          <a:p>
            <a:endParaRPr lang="en-US" b="1" dirty="0"/>
          </a:p>
          <a:p>
            <a:r>
              <a:rPr lang="en-US" b="1" dirty="0"/>
              <a:t>• As the popularity of anime increase more and more its is produced.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D6E57D-2819-9F28-29E7-F73F440081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-4226863" y="1985115"/>
            <a:ext cx="2865710" cy="2184827"/>
          </a:xfrm>
        </p:spPr>
        <p:txBody>
          <a:bodyPr/>
          <a:lstStyle/>
          <a:p>
            <a:r>
              <a:rPr lang="en-US" sz="3200" dirty="0"/>
              <a:t>Modern Era and Streaming (2000s–Today):-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79392-7DC5-2979-2200-66D789C1CF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72073" y="2141676"/>
            <a:ext cx="4427938" cy="1039965"/>
          </a:xfrm>
        </p:spPr>
        <p:txBody>
          <a:bodyPr/>
          <a:lstStyle/>
          <a:p>
            <a:r>
              <a:rPr lang="en-US" b="1" dirty="0"/>
              <a:t>Innovations like CGI and VR are shaping production.</a:t>
            </a:r>
          </a:p>
          <a:p>
            <a:endParaRPr lang="en-US" b="1" dirty="0"/>
          </a:p>
          <a:p>
            <a:r>
              <a:rPr lang="en-US" b="1" dirty="0"/>
              <a:t>Growing fandom with increasing accessibility.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DCDF39-B478-27F7-A0CC-1179858E46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2073" y="1737755"/>
            <a:ext cx="4427938" cy="369600"/>
          </a:xfrm>
        </p:spPr>
        <p:txBody>
          <a:bodyPr/>
          <a:lstStyle/>
          <a:p>
            <a:r>
              <a:rPr lang="en-US" dirty="0"/>
              <a:t>Expanding themes to reflect global issues.</a:t>
            </a:r>
          </a:p>
          <a:p>
            <a:endParaRPr lang="en-US" dirty="0"/>
          </a:p>
        </p:txBody>
      </p:sp>
      <p:pic>
        <p:nvPicPr>
          <p:cNvPr id="19" name="Picture 18" descr="A cartoon of a child holding an object&#10;&#10;Description automatically generated">
            <a:extLst>
              <a:ext uri="{FF2B5EF4-FFF2-40B4-BE49-F238E27FC236}">
                <a16:creationId xmlns:a16="http://schemas.microsoft.com/office/drawing/2014/main" id="{B39D5BAC-22AA-A5BE-42DC-881F44E5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00550" y="4169942"/>
            <a:ext cx="4743450" cy="2647950"/>
          </a:xfrm>
          <a:prstGeom prst="rect">
            <a:avLst/>
          </a:prstGeom>
        </p:spPr>
      </p:pic>
      <p:pic>
        <p:nvPicPr>
          <p:cNvPr id="21" name="Picture 20" descr="A cartoon of a person with pink hair&#10;&#10;Description automatically generated">
            <a:extLst>
              <a:ext uri="{FF2B5EF4-FFF2-40B4-BE49-F238E27FC236}">
                <a16:creationId xmlns:a16="http://schemas.microsoft.com/office/drawing/2014/main" id="{D0787426-27BA-930F-8A78-DA53DF847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27" y="13467"/>
            <a:ext cx="3429000" cy="1933575"/>
          </a:xfrm>
          <a:prstGeom prst="rect">
            <a:avLst/>
          </a:prstGeom>
        </p:spPr>
      </p:pic>
      <p:pic>
        <p:nvPicPr>
          <p:cNvPr id="23" name="Graphic 22" descr="A brushstroke">
            <a:extLst>
              <a:ext uri="{FF2B5EF4-FFF2-40B4-BE49-F238E27FC236}">
                <a16:creationId xmlns:a16="http://schemas.microsoft.com/office/drawing/2014/main" id="{3AB3148A-68AD-57E1-28D4-7F4910F27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804977" y="1322754"/>
            <a:ext cx="3933823" cy="1952731"/>
          </a:xfrm>
          <a:prstGeom prst="rect">
            <a:avLst/>
          </a:prstGeom>
        </p:spPr>
      </p:pic>
      <p:pic>
        <p:nvPicPr>
          <p:cNvPr id="24" name="Graphic 23" descr="A brushstroke">
            <a:extLst>
              <a:ext uri="{FF2B5EF4-FFF2-40B4-BE49-F238E27FC236}">
                <a16:creationId xmlns:a16="http://schemas.microsoft.com/office/drawing/2014/main" id="{13F85C3D-377C-6D07-5418-EF6BDB60A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8223" y="2606150"/>
            <a:ext cx="6081713" cy="19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9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26DE1-664D-B84A-C510-99EC90FA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FED9-723D-4245-7D52-F4651EBC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907" y="340156"/>
            <a:ext cx="4427938" cy="1363279"/>
          </a:xfrm>
        </p:spPr>
        <p:txBody>
          <a:bodyPr/>
          <a:lstStyle/>
          <a:p>
            <a:r>
              <a:rPr lang="en-US" dirty="0"/>
              <a:t>FUTURE OF ANIME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51446-F046-8BB1-F715-5DD79D34D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A13F5-C1CA-212C-F545-4B41F6BC4A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17</a:t>
            </a:fld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7B2375-6ED5-85E4-C1C2-FEC963BDA2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537" y="4204262"/>
            <a:ext cx="4123013" cy="2069976"/>
          </a:xfrm>
        </p:spPr>
        <p:txBody>
          <a:bodyPr/>
          <a:lstStyle/>
          <a:p>
            <a:r>
              <a:rPr lang="en-US" b="1" dirty="0"/>
              <a:t>• Streaming platforms like Crunchyroll and Netflix expanded                  access.</a:t>
            </a:r>
          </a:p>
          <a:p>
            <a:endParaRPr lang="en-US" b="1" dirty="0"/>
          </a:p>
          <a:p>
            <a:r>
              <a:rPr lang="en-US" b="1" dirty="0"/>
              <a:t>• Series like Attack on Titan and Demon Slayer broke records..</a:t>
            </a:r>
          </a:p>
          <a:p>
            <a:endParaRPr lang="en-US" b="1" dirty="0"/>
          </a:p>
          <a:p>
            <a:r>
              <a:rPr lang="en-US" b="1" dirty="0"/>
              <a:t>• As the popularity of anime increase more and more its is produced.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99BE74-6BF7-EDA7-0F50-D2984B03B3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7537" y="1985115"/>
            <a:ext cx="2865710" cy="2184827"/>
          </a:xfrm>
        </p:spPr>
        <p:txBody>
          <a:bodyPr/>
          <a:lstStyle/>
          <a:p>
            <a:r>
              <a:rPr lang="en-US" sz="3200" dirty="0"/>
              <a:t>Modern Era and Streaming (2000s–Today):-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0ECC62-5256-42B8-3730-4BBC42AE67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72073" y="2141676"/>
            <a:ext cx="4427938" cy="1039965"/>
          </a:xfrm>
        </p:spPr>
        <p:txBody>
          <a:bodyPr/>
          <a:lstStyle/>
          <a:p>
            <a:r>
              <a:rPr lang="en-US" b="1" dirty="0"/>
              <a:t>Innovations like CGI and VR are shaping production.</a:t>
            </a:r>
          </a:p>
          <a:p>
            <a:endParaRPr lang="en-US" b="1" dirty="0"/>
          </a:p>
          <a:p>
            <a:r>
              <a:rPr lang="en-US" b="1" dirty="0"/>
              <a:t>Growing fandom with increasing accessibility.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78A356-7AA3-3585-2513-CA26661B9B6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2073" y="1737755"/>
            <a:ext cx="4427938" cy="369600"/>
          </a:xfrm>
        </p:spPr>
        <p:txBody>
          <a:bodyPr/>
          <a:lstStyle/>
          <a:p>
            <a:r>
              <a:rPr lang="en-US" dirty="0"/>
              <a:t>Expanding themes to reflect global issues.</a:t>
            </a:r>
          </a:p>
          <a:p>
            <a:endParaRPr lang="en-US" dirty="0"/>
          </a:p>
        </p:txBody>
      </p:sp>
      <p:pic>
        <p:nvPicPr>
          <p:cNvPr id="19" name="Picture 18" descr="A cartoon of a child holding an object&#10;&#10;Description automatically generated">
            <a:extLst>
              <a:ext uri="{FF2B5EF4-FFF2-40B4-BE49-F238E27FC236}">
                <a16:creationId xmlns:a16="http://schemas.microsoft.com/office/drawing/2014/main" id="{C87DBBC2-62F3-7FBF-DB2D-FA99150F4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00550" y="4169942"/>
            <a:ext cx="4743450" cy="2647950"/>
          </a:xfrm>
          <a:prstGeom prst="rect">
            <a:avLst/>
          </a:prstGeom>
        </p:spPr>
      </p:pic>
      <p:pic>
        <p:nvPicPr>
          <p:cNvPr id="21" name="Picture 20" descr="A cartoon of a person with pink hair&#10;&#10;Description automatically generated">
            <a:extLst>
              <a:ext uri="{FF2B5EF4-FFF2-40B4-BE49-F238E27FC236}">
                <a16:creationId xmlns:a16="http://schemas.microsoft.com/office/drawing/2014/main" id="{2E43E575-B005-0106-6B73-B2A449D28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27" y="13467"/>
            <a:ext cx="3429000" cy="1933575"/>
          </a:xfrm>
          <a:prstGeom prst="rect">
            <a:avLst/>
          </a:prstGeom>
        </p:spPr>
      </p:pic>
      <p:pic>
        <p:nvPicPr>
          <p:cNvPr id="23" name="Graphic 22" descr="A brushstroke">
            <a:extLst>
              <a:ext uri="{FF2B5EF4-FFF2-40B4-BE49-F238E27FC236}">
                <a16:creationId xmlns:a16="http://schemas.microsoft.com/office/drawing/2014/main" id="{8ABE8B8F-7C15-BB1E-D4D7-0EE9A497C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00577" y="1322754"/>
            <a:ext cx="3933823" cy="1952731"/>
          </a:xfrm>
          <a:prstGeom prst="rect">
            <a:avLst/>
          </a:prstGeom>
        </p:spPr>
      </p:pic>
      <p:pic>
        <p:nvPicPr>
          <p:cNvPr id="24" name="Graphic 23" descr="A brushstroke">
            <a:extLst>
              <a:ext uri="{FF2B5EF4-FFF2-40B4-BE49-F238E27FC236}">
                <a16:creationId xmlns:a16="http://schemas.microsoft.com/office/drawing/2014/main" id="{9D343709-CDD4-2025-6396-C2956C768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8223" y="2606150"/>
            <a:ext cx="6081713" cy="19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95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EA1A6-0447-16BC-22D8-8960BB21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B6F8-39E2-CD77-8D87-11D6145B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531" y="340156"/>
            <a:ext cx="4427938" cy="1363279"/>
          </a:xfrm>
        </p:spPr>
        <p:txBody>
          <a:bodyPr/>
          <a:lstStyle/>
          <a:p>
            <a:r>
              <a:rPr lang="en-US" dirty="0"/>
              <a:t>FUTURE OF ANIME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AE6516-A3E2-2AD7-DB52-C468554D5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667B8-D97D-C2D4-7C0A-9DE1F5B053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18</a:t>
            </a:fld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D1328-C9A3-5335-2AA6-C6042C453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537" y="4204262"/>
            <a:ext cx="4123013" cy="2069976"/>
          </a:xfrm>
        </p:spPr>
        <p:txBody>
          <a:bodyPr/>
          <a:lstStyle/>
          <a:p>
            <a:r>
              <a:rPr lang="en-US" b="1" dirty="0"/>
              <a:t>• Streaming platforms like Crunchyroll and Netflix expanded                  access.</a:t>
            </a:r>
          </a:p>
          <a:p>
            <a:endParaRPr lang="en-US" b="1" dirty="0"/>
          </a:p>
          <a:p>
            <a:r>
              <a:rPr lang="en-US" b="1" dirty="0"/>
              <a:t>• Series like Attack on Titan and Demon Slayer broke records..</a:t>
            </a:r>
          </a:p>
          <a:p>
            <a:endParaRPr lang="en-US" b="1" dirty="0"/>
          </a:p>
          <a:p>
            <a:r>
              <a:rPr lang="en-US" b="1" dirty="0"/>
              <a:t>• As the popularity of anime increase more and more its is produced.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C42C12-4FFD-15BE-D8A2-E35DF2FC4A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7537" y="1985115"/>
            <a:ext cx="2865710" cy="2184827"/>
          </a:xfrm>
        </p:spPr>
        <p:txBody>
          <a:bodyPr/>
          <a:lstStyle/>
          <a:p>
            <a:r>
              <a:rPr lang="en-US" sz="3200" dirty="0"/>
              <a:t>Modern Era and Streaming (2000s–Today):-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4951FB-5DCE-18F2-38CC-A432063BD6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54210" y="2141676"/>
            <a:ext cx="4427938" cy="1039965"/>
          </a:xfrm>
        </p:spPr>
        <p:txBody>
          <a:bodyPr/>
          <a:lstStyle/>
          <a:p>
            <a:r>
              <a:rPr lang="en-US" b="1" dirty="0"/>
              <a:t>Innovations like CGI and VR are shaping production.</a:t>
            </a:r>
          </a:p>
          <a:p>
            <a:endParaRPr lang="en-US" b="1" dirty="0"/>
          </a:p>
          <a:p>
            <a:r>
              <a:rPr lang="en-US" b="1" dirty="0"/>
              <a:t>Growing fandom with increasing accessibility.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1C0617-9115-E078-A0B5-8667E1E2D0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210" y="1737755"/>
            <a:ext cx="4427938" cy="369600"/>
          </a:xfrm>
        </p:spPr>
        <p:txBody>
          <a:bodyPr/>
          <a:lstStyle/>
          <a:p>
            <a:r>
              <a:rPr lang="en-US" dirty="0"/>
              <a:t>Expanding themes to reflect global issues.</a:t>
            </a:r>
          </a:p>
          <a:p>
            <a:endParaRPr lang="en-US" dirty="0"/>
          </a:p>
        </p:txBody>
      </p:sp>
      <p:pic>
        <p:nvPicPr>
          <p:cNvPr id="19" name="Picture 18" descr="A cartoon of a child holding an object&#10;&#10;Description automatically generated">
            <a:extLst>
              <a:ext uri="{FF2B5EF4-FFF2-40B4-BE49-F238E27FC236}">
                <a16:creationId xmlns:a16="http://schemas.microsoft.com/office/drawing/2014/main" id="{58DBDF95-4EEC-5B9F-58BE-C511E7DC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00550" y="4169942"/>
            <a:ext cx="4743450" cy="2647950"/>
          </a:xfrm>
          <a:prstGeom prst="rect">
            <a:avLst/>
          </a:prstGeom>
        </p:spPr>
      </p:pic>
      <p:pic>
        <p:nvPicPr>
          <p:cNvPr id="21" name="Picture 20" descr="A cartoon of a person with pink hair&#10;&#10;Description automatically generated">
            <a:extLst>
              <a:ext uri="{FF2B5EF4-FFF2-40B4-BE49-F238E27FC236}">
                <a16:creationId xmlns:a16="http://schemas.microsoft.com/office/drawing/2014/main" id="{C1590946-99D1-90DB-0AAA-C5D39E51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27" y="13467"/>
            <a:ext cx="3429000" cy="1933575"/>
          </a:xfrm>
          <a:prstGeom prst="rect">
            <a:avLst/>
          </a:prstGeom>
        </p:spPr>
      </p:pic>
      <p:pic>
        <p:nvPicPr>
          <p:cNvPr id="23" name="Graphic 22" descr="A brushstroke">
            <a:extLst>
              <a:ext uri="{FF2B5EF4-FFF2-40B4-BE49-F238E27FC236}">
                <a16:creationId xmlns:a16="http://schemas.microsoft.com/office/drawing/2014/main" id="{EEE4DFDD-06E3-9149-AA4B-D88843B90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00577" y="1322754"/>
            <a:ext cx="3933823" cy="1952731"/>
          </a:xfrm>
          <a:prstGeom prst="rect">
            <a:avLst/>
          </a:prstGeom>
        </p:spPr>
      </p:pic>
      <p:pic>
        <p:nvPicPr>
          <p:cNvPr id="24" name="Graphic 23" descr="A brushstroke">
            <a:extLst>
              <a:ext uri="{FF2B5EF4-FFF2-40B4-BE49-F238E27FC236}">
                <a16:creationId xmlns:a16="http://schemas.microsoft.com/office/drawing/2014/main" id="{E87E0E64-2FC0-BFC2-4593-BAFE56FC2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0360" y="2606150"/>
            <a:ext cx="6081713" cy="19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3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DCC9-DD24-B994-9D85-A833AC93B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1E77-73CC-1A85-1BB3-414CEC6D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12956" y="267419"/>
            <a:ext cx="4812956" cy="13222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FB6B4-3A64-72FF-11A9-2A3DF98EDD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1381C-2967-E22B-0570-153EFDFE34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19</a:t>
            </a:fld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7FE16-5B91-C6FB-5AD8-F757E6E41F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58" y="1"/>
            <a:ext cx="270811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726B13-F366-EB64-2BAB-69914C5805FC}"/>
              </a:ext>
            </a:extLst>
          </p:cNvPr>
          <p:cNvSpPr txBox="1"/>
          <p:nvPr/>
        </p:nvSpPr>
        <p:spPr>
          <a:xfrm>
            <a:off x="-4234942" y="1512829"/>
            <a:ext cx="4287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• Anime is an art form reflecting creativity and culture.</a:t>
            </a:r>
          </a:p>
          <a:p>
            <a:endParaRPr lang="en-US" dirty="0"/>
          </a:p>
          <a:p>
            <a:r>
              <a:rPr lang="en-US" dirty="0"/>
              <a:t>• Its journey showcases local beginnings to global recognition.</a:t>
            </a:r>
          </a:p>
          <a:p>
            <a:endParaRPr lang="en-US" dirty="0"/>
          </a:p>
          <a:p>
            <a:r>
              <a:rPr lang="en-US" dirty="0"/>
              <a:t>• What does anime mean to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30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534F5-0CF4-A8A6-EF81-65B64AFB0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5B85AF-4304-4AE1-ED8F-C9494F34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6857999" y="3292079"/>
            <a:ext cx="4114800" cy="273844"/>
          </a:xfrm>
        </p:spPr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46D41-1261-8308-0419-C31A477CB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298" y="419101"/>
            <a:ext cx="2255277" cy="666750"/>
          </a:xfrm>
        </p:spPr>
        <p:txBody>
          <a:bodyPr/>
          <a:lstStyle/>
          <a:p>
            <a:r>
              <a:rPr lang="en-US" b="1" dirty="0"/>
              <a:t>NAME: </a:t>
            </a:r>
            <a:r>
              <a:rPr lang="en-US" b="1" i="1" u="sng" dirty="0"/>
              <a:t>Srujan Wankhade</a:t>
            </a:r>
            <a:r>
              <a:rPr lang="en-US" b="1" dirty="0"/>
              <a:t>
DATE: JANUARY - 2025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E846A-EA3C-E16F-F042-2CAEFF3B1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299" y="1371601"/>
            <a:ext cx="7183274" cy="3435348"/>
          </a:xfrm>
        </p:spPr>
        <p:txBody>
          <a:bodyPr/>
          <a:lstStyle/>
          <a:p>
            <a:r>
              <a:rPr lang="en-US" dirty="0"/>
              <a:t>ANIME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IT’S </a:t>
            </a:r>
            <a:br>
              <a:rPr lang="en-US" dirty="0"/>
            </a:br>
            <a:r>
              <a:rPr lang="en-US" dirty="0"/>
              <a:t>HISTORY</a:t>
            </a:r>
          </a:p>
        </p:txBody>
      </p:sp>
      <p:pic>
        <p:nvPicPr>
          <p:cNvPr id="7" name="Picture 6" descr="A cartoon of a child holding a hat&#10;&#10;Description automatically generated">
            <a:extLst>
              <a:ext uri="{FF2B5EF4-FFF2-40B4-BE49-F238E27FC236}">
                <a16:creationId xmlns:a16="http://schemas.microsoft.com/office/drawing/2014/main" id="{D9839713-EE81-5458-4194-83BA379C8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4010024"/>
            <a:ext cx="3679554" cy="284797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B26A7-A038-C905-AA7E-9C3BF7BE7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07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66AD-DFB9-075A-C1F8-B9EC4D31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1" y="267419"/>
            <a:ext cx="4812956" cy="13222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DD315-01C1-D24E-A902-1588C3EEB6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32DB9-2BDD-A0CF-6D34-95BB7E204C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20</a:t>
            </a:fld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8A2AE4-35FC-A778-C9BC-24955A71A9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58" y="1"/>
            <a:ext cx="270811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B00E8-C821-040A-9961-31698EDBE3AB}"/>
              </a:ext>
            </a:extLst>
          </p:cNvPr>
          <p:cNvSpPr txBox="1"/>
          <p:nvPr/>
        </p:nvSpPr>
        <p:spPr>
          <a:xfrm>
            <a:off x="-4287329" y="1512829"/>
            <a:ext cx="4287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• Anime is an art form reflecting creativity and culture.</a:t>
            </a:r>
          </a:p>
          <a:p>
            <a:endParaRPr lang="en-US" dirty="0"/>
          </a:p>
          <a:p>
            <a:r>
              <a:rPr lang="en-US" dirty="0"/>
              <a:t>• Its journey showcases local beginnings to global recognition.</a:t>
            </a:r>
          </a:p>
          <a:p>
            <a:endParaRPr lang="en-US" dirty="0"/>
          </a:p>
          <a:p>
            <a:r>
              <a:rPr lang="en-US" dirty="0"/>
              <a:t>• What does anime mean to you?</a:t>
            </a:r>
          </a:p>
          <a:p>
            <a:endParaRPr lang="en-US" dirty="0"/>
          </a:p>
        </p:txBody>
      </p:sp>
      <p:pic>
        <p:nvPicPr>
          <p:cNvPr id="15" name="Picture 14" descr="A cartoon of a child and child&#10;&#10;Description automatically generated">
            <a:extLst>
              <a:ext uri="{FF2B5EF4-FFF2-40B4-BE49-F238E27FC236}">
                <a16:creationId xmlns:a16="http://schemas.microsoft.com/office/drawing/2014/main" id="{1AD73C49-EF55-9DBD-6644-A48F51445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6858000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1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1BB92-FCE9-5DC5-871A-848FA9321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389B-214B-B22A-49B3-B7F8CEF6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267419"/>
            <a:ext cx="4812956" cy="13222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B5E9-EFAC-771A-68FF-45DF647BC3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6F11D-E92D-F001-1C65-17AC6834A7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21</a:t>
            </a:fld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7EF71-7A67-749C-1DE1-E28402E343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58" y="1"/>
            <a:ext cx="270811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B38494-A147-EE00-B263-1A153121C6A1}"/>
              </a:ext>
            </a:extLst>
          </p:cNvPr>
          <p:cNvSpPr txBox="1"/>
          <p:nvPr/>
        </p:nvSpPr>
        <p:spPr>
          <a:xfrm>
            <a:off x="966158" y="1206000"/>
            <a:ext cx="4287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• Anime is an art form reflecting creativity and culture.</a:t>
            </a:r>
          </a:p>
          <a:p>
            <a:endParaRPr lang="en-US" dirty="0"/>
          </a:p>
          <a:p>
            <a:r>
              <a:rPr lang="en-US" dirty="0"/>
              <a:t>• Its journey showcases local beginnings to global recognition.</a:t>
            </a:r>
          </a:p>
          <a:p>
            <a:endParaRPr lang="en-US" dirty="0"/>
          </a:p>
          <a:p>
            <a:r>
              <a:rPr lang="en-US" dirty="0"/>
              <a:t>• What does anime mean to you?</a:t>
            </a:r>
          </a:p>
          <a:p>
            <a:endParaRPr lang="en-US" dirty="0"/>
          </a:p>
        </p:txBody>
      </p:sp>
      <p:pic>
        <p:nvPicPr>
          <p:cNvPr id="6" name="Picture 5" descr="A cartoon of a child and child&#10;&#10;Description automatically generated">
            <a:extLst>
              <a:ext uri="{FF2B5EF4-FFF2-40B4-BE49-F238E27FC236}">
                <a16:creationId xmlns:a16="http://schemas.microsoft.com/office/drawing/2014/main" id="{A8FF45C2-F245-DF90-5C31-A6D205AA2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3363" y="3791323"/>
            <a:ext cx="5493545" cy="30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38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BE3A-5778-61EA-ABF7-F708AF22B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1F8BE-2FFE-8A96-4393-1C153712E6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90398-8B3A-182D-0E27-1B119583E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22</a:t>
            </a:fld>
            <a:endParaRPr lang="en-ID" dirty="0"/>
          </a:p>
        </p:txBody>
      </p:sp>
      <p:pic>
        <p:nvPicPr>
          <p:cNvPr id="8" name="Picture 7" descr="A cartoon of a child making a heart with her hands&#10;&#10;Description automatically generated">
            <a:extLst>
              <a:ext uri="{FF2B5EF4-FFF2-40B4-BE49-F238E27FC236}">
                <a16:creationId xmlns:a16="http://schemas.microsoft.com/office/drawing/2014/main" id="{D1D56B7C-B73D-7A6F-AD03-2D59EF944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25607" y="3829050"/>
            <a:ext cx="2442143" cy="2974974"/>
          </a:xfrm>
          <a:prstGeom prst="rect">
            <a:avLst/>
          </a:prstGeom>
        </p:spPr>
      </p:pic>
      <p:pic>
        <p:nvPicPr>
          <p:cNvPr id="11" name="Picture 10" descr="A group of cartoon characters&#10;&#10;Description automatically generated">
            <a:extLst>
              <a:ext uri="{FF2B5EF4-FFF2-40B4-BE49-F238E27FC236}">
                <a16:creationId xmlns:a16="http://schemas.microsoft.com/office/drawing/2014/main" id="{1AA7E980-1DF1-A674-1123-9052C987F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0"/>
            <a:ext cx="6807200" cy="382905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4A72C7-B143-251F-70D5-911EA66331A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33449" y="3131621"/>
            <a:ext cx="4105275" cy="4105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4F3913-8988-64B0-DC6E-768F5A6CD04C}"/>
              </a:ext>
            </a:extLst>
          </p:cNvPr>
          <p:cNvSpPr txBox="1"/>
          <p:nvPr/>
        </p:nvSpPr>
        <p:spPr>
          <a:xfrm>
            <a:off x="933449" y="6810318"/>
            <a:ext cx="4105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freepngimg.com/png/19304-thank-you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48942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3ACA-452B-CCEC-2B52-B2B6A46A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71618" y="343499"/>
            <a:ext cx="3854381" cy="1234182"/>
          </a:xfrm>
        </p:spPr>
        <p:txBody>
          <a:bodyPr/>
          <a:lstStyle/>
          <a:p>
            <a:r>
              <a:rPr lang="en-US" dirty="0"/>
              <a:t>WHAT IS ANIME?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3858E-F7AA-9809-3DAA-45BE97BF18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0D6A690-8944-132B-7F0B-3FCC379E4C3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879" r="22879"/>
          <a:stretch>
            <a:fillRect/>
          </a:stretch>
        </p:blipFill>
        <p:spPr>
          <a:xfrm>
            <a:off x="4188843" y="6858000"/>
            <a:ext cx="4497958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F6E1D-09A4-1629-FF03-770F6A813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144736" y="1561681"/>
            <a:ext cx="4127499" cy="1704033"/>
          </a:xfrm>
        </p:spPr>
        <p:txBody>
          <a:bodyPr/>
          <a:lstStyle/>
          <a:p>
            <a:r>
              <a:rPr lang="en-US" b="1" dirty="0"/>
              <a:t>1.A unique style of animation from Japan.</a:t>
            </a:r>
          </a:p>
          <a:p>
            <a:endParaRPr lang="en-US" b="1" dirty="0"/>
          </a:p>
          <a:p>
            <a:r>
              <a:rPr lang="en-US" b="1" dirty="0"/>
              <a:t>2.Features vibrant characters and imaginative storytelling.</a:t>
            </a:r>
          </a:p>
          <a:p>
            <a:endParaRPr lang="en-US" b="1" dirty="0"/>
          </a:p>
          <a:p>
            <a:r>
              <a:rPr lang="en-US" b="1" dirty="0"/>
              <a:t>3.Caters to diverse genres and age groups.</a:t>
            </a:r>
          </a:p>
          <a:p>
            <a:endParaRPr lang="en-US" b="1" dirty="0">
              <a:ea typeface="Anonymous Pro"/>
              <a:cs typeface="Anonymous Pro"/>
              <a:sym typeface="Anonymous Pro"/>
            </a:endParaRPr>
          </a:p>
          <a:p>
            <a:r>
              <a:rPr lang="en-US" b="1" dirty="0">
                <a:ea typeface="Anonymous Pro"/>
                <a:cs typeface="Anonymous Pro"/>
                <a:sym typeface="Anonymous Pro"/>
              </a:rPr>
              <a:t>4.Anime often features complex narratives and deep themes, exploring topics such as identity and morality</a:t>
            </a:r>
            <a:endParaRPr lang="en-US" b="1" dirty="0"/>
          </a:p>
        </p:txBody>
      </p:sp>
      <p:pic>
        <p:nvPicPr>
          <p:cNvPr id="10" name="Picture 9" descr="A cartoon of a child pointing at something&#10;&#10;Description automatically generated">
            <a:extLst>
              <a:ext uri="{FF2B5EF4-FFF2-40B4-BE49-F238E27FC236}">
                <a16:creationId xmlns:a16="http://schemas.microsoft.com/office/drawing/2014/main" id="{9275C61E-9E97-A6F0-3042-050CDD61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50" y="10001250"/>
            <a:ext cx="4127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51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C3DDA-8650-D23B-E58E-6079C43F9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D1B88-EA84-A4C0-6F0B-71D83981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09" y="343499"/>
            <a:ext cx="3854381" cy="1234182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WHAT IS ANIME?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04019-DDC8-1653-18C8-E849AF21B2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A3058C8-6C50-11D3-ED99-58587508DCA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879" r="22879"/>
          <a:stretch>
            <a:fillRect/>
          </a:stretch>
        </p:blipFill>
        <p:spPr>
          <a:xfrm>
            <a:off x="4188843" y="0"/>
            <a:ext cx="4497958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D84FDE-F2C7-B347-6464-82F9FC552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144736" y="1561681"/>
            <a:ext cx="4127499" cy="1704033"/>
          </a:xfrm>
        </p:spPr>
        <p:txBody>
          <a:bodyPr/>
          <a:lstStyle/>
          <a:p>
            <a:r>
              <a:rPr lang="en-US" b="1" dirty="0"/>
              <a:t>1.A unique style of animation from Japan.</a:t>
            </a:r>
          </a:p>
          <a:p>
            <a:endParaRPr lang="en-US" b="1" dirty="0"/>
          </a:p>
          <a:p>
            <a:r>
              <a:rPr lang="en-US" b="1" dirty="0"/>
              <a:t>2.Features vibrant characters and imaginative storytelling.</a:t>
            </a:r>
          </a:p>
          <a:p>
            <a:endParaRPr lang="en-US" b="1" dirty="0"/>
          </a:p>
          <a:p>
            <a:r>
              <a:rPr lang="en-US" b="1" dirty="0"/>
              <a:t>3.Caters to diverse genres and age groups.</a:t>
            </a:r>
          </a:p>
          <a:p>
            <a:endParaRPr lang="en-US" b="1" dirty="0">
              <a:ea typeface="Anonymous Pro"/>
              <a:cs typeface="Anonymous Pro"/>
              <a:sym typeface="Anonymous Pro"/>
            </a:endParaRPr>
          </a:p>
          <a:p>
            <a:r>
              <a:rPr lang="en-US" b="1" dirty="0">
                <a:ea typeface="Anonymous Pro"/>
                <a:cs typeface="Anonymous Pro"/>
                <a:sym typeface="Anonymous Pro"/>
              </a:rPr>
              <a:t>4.Anime often features complex narratives and deep themes, exploring topics such as identity and morality</a:t>
            </a:r>
            <a:endParaRPr lang="en-US" b="1" dirty="0"/>
          </a:p>
        </p:txBody>
      </p:sp>
      <p:pic>
        <p:nvPicPr>
          <p:cNvPr id="10" name="Picture 9" descr="A cartoon of a child pointing at something&#10;&#10;Description automatically generated">
            <a:extLst>
              <a:ext uri="{FF2B5EF4-FFF2-40B4-BE49-F238E27FC236}">
                <a16:creationId xmlns:a16="http://schemas.microsoft.com/office/drawing/2014/main" id="{BA5C1256-89D2-D084-E375-BF032EB4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50" y="3143250"/>
            <a:ext cx="4127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2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1B691-0984-3C8E-4E27-ACA121902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A02C-7E67-B5EE-84BD-58C9B22A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09" y="343499"/>
            <a:ext cx="3854381" cy="1234182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WHAT IS ANIME?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50283-5A90-B703-B43F-C5DD701538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5D585A1-DA67-D18F-FF4C-8C750906824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879" r="22879"/>
          <a:stretch>
            <a:fillRect/>
          </a:stretch>
        </p:blipFill>
        <p:spPr>
          <a:xfrm>
            <a:off x="4188843" y="0"/>
            <a:ext cx="4497958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0DCD7-D057-647A-7EE1-0FB045C9FC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538" y="1561681"/>
            <a:ext cx="4127499" cy="1704033"/>
          </a:xfrm>
        </p:spPr>
        <p:txBody>
          <a:bodyPr/>
          <a:lstStyle/>
          <a:p>
            <a:r>
              <a:rPr lang="en-US" b="1" dirty="0"/>
              <a:t>1. A unique style of animation from Japan.</a:t>
            </a:r>
          </a:p>
          <a:p>
            <a:endParaRPr lang="en-US" b="1" dirty="0"/>
          </a:p>
          <a:p>
            <a:r>
              <a:rPr lang="en-US" b="1" dirty="0"/>
              <a:t>2. Features vibrant characters and imaginative storytelling.</a:t>
            </a:r>
          </a:p>
          <a:p>
            <a:endParaRPr lang="en-US" b="1" dirty="0"/>
          </a:p>
          <a:p>
            <a:r>
              <a:rPr lang="en-US" b="1" dirty="0"/>
              <a:t>3. Caters to diverse genres and age groups.</a:t>
            </a:r>
          </a:p>
          <a:p>
            <a:endParaRPr lang="en-US" b="1" dirty="0">
              <a:ea typeface="Anonymous Pro"/>
              <a:cs typeface="Anonymous Pro"/>
              <a:sym typeface="Anonymous Pro"/>
            </a:endParaRPr>
          </a:p>
          <a:p>
            <a:r>
              <a:rPr lang="en-US" b="1" dirty="0">
                <a:ea typeface="Anonymous Pro"/>
                <a:cs typeface="Anonymous Pro"/>
                <a:sym typeface="Anonymous Pro"/>
              </a:rPr>
              <a:t>4. Anime often features complex narratives and deep themes, exploring topics such as identity and morality</a:t>
            </a:r>
            <a:endParaRPr lang="en-US" b="1" dirty="0"/>
          </a:p>
        </p:txBody>
      </p:sp>
      <p:pic>
        <p:nvPicPr>
          <p:cNvPr id="10" name="Picture 9" descr="A cartoon of a child pointing at something&#10;&#10;Description automatically generated">
            <a:extLst>
              <a:ext uri="{FF2B5EF4-FFF2-40B4-BE49-F238E27FC236}">
                <a16:creationId xmlns:a16="http://schemas.microsoft.com/office/drawing/2014/main" id="{73F8C3F1-667F-5A1B-BBEB-A99B545B9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150" y="3143250"/>
            <a:ext cx="4127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34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8206-56AE-1067-56B8-71581A44E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634" y="-1436436"/>
            <a:ext cx="4427938" cy="1363279"/>
          </a:xfrm>
        </p:spPr>
        <p:txBody>
          <a:bodyPr/>
          <a:lstStyle/>
          <a:p>
            <a:r>
              <a:rPr lang="en-US" dirty="0"/>
              <a:t>EARLY ANIME BEGINNINGS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F96B1-0248-5E2A-4180-A62ED843C3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70E02A-9FB2-F3B7-E17D-7024036F62B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926" r="20926"/>
          <a:stretch>
            <a:fillRect/>
          </a:stretch>
        </p:blipFill>
        <p:spPr>
          <a:xfrm>
            <a:off x="-5110529" y="583762"/>
            <a:ext cx="2480783" cy="284523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E10CD0-4494-6556-DDB6-0208A9DDB7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986" y="7580519"/>
            <a:ext cx="4123013" cy="206997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• </a:t>
            </a:r>
            <a:r>
              <a:rPr lang="en-US" b="1" i="1" u="sng" dirty="0"/>
              <a:t>Osamu Tezuka </a:t>
            </a:r>
            <a:r>
              <a:rPr lang="en-US" dirty="0"/>
              <a:t>revolutionized the industry.</a:t>
            </a:r>
          </a:p>
          <a:p>
            <a:endParaRPr lang="en-US" dirty="0"/>
          </a:p>
          <a:p>
            <a:r>
              <a:rPr lang="en-US" dirty="0"/>
              <a:t>• Created </a:t>
            </a:r>
            <a:r>
              <a:rPr lang="en-US" i="1" dirty="0"/>
              <a:t>Astro Boy</a:t>
            </a:r>
            <a:r>
              <a:rPr lang="en-US" dirty="0"/>
              <a:t>, Japan's first animated TV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• Roots in ukiyo-e and </a:t>
            </a:r>
            <a:r>
              <a:rPr lang="en-US" b="1" dirty="0" err="1"/>
              <a:t>kamishibai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• First anime film: </a:t>
            </a:r>
            <a:r>
              <a:rPr lang="en-US" b="1" i="1" u="sng" dirty="0" err="1"/>
              <a:t>Namakura</a:t>
            </a:r>
            <a:r>
              <a:rPr lang="en-US" b="1" i="1" u="sng" dirty="0"/>
              <a:t> </a:t>
            </a:r>
            <a:r>
              <a:rPr lang="en-US" b="1" i="1" u="sng" dirty="0" err="1"/>
              <a:t>Gatana</a:t>
            </a:r>
            <a:r>
              <a:rPr lang="en-US" b="1" dirty="0"/>
              <a:t> (1917).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38A3C-A76F-FD48-CE33-AA2EEC7456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986" y="7176599"/>
            <a:ext cx="4123013" cy="369600"/>
          </a:xfrm>
        </p:spPr>
        <p:txBody>
          <a:bodyPr/>
          <a:lstStyle/>
          <a:p>
            <a:r>
              <a:rPr lang="en-US" dirty="0"/>
              <a:t>The Father Of Anime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CC7CEA-B562-5610-273E-A66A28951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371134" y="2389036"/>
            <a:ext cx="4427938" cy="1039965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• Emergence of Mecha, Shonen, and Shojo genres.</a:t>
            </a:r>
          </a:p>
          <a:p>
            <a:r>
              <a:rPr lang="en-US" b="1" dirty="0"/>
              <a:t>• Experimentation with storytelling and character development.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7BFF18-7A9D-6415-8AB8-2410F4B603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71134" y="1985115"/>
            <a:ext cx="4427938" cy="369600"/>
          </a:xfrm>
        </p:spPr>
        <p:txBody>
          <a:bodyPr/>
          <a:lstStyle/>
          <a:p>
            <a:r>
              <a:rPr lang="en-US" dirty="0"/>
              <a:t>The Rise of Genres (1970s)</a:t>
            </a:r>
          </a:p>
        </p:txBody>
      </p:sp>
      <p:pic>
        <p:nvPicPr>
          <p:cNvPr id="14" name="Picture 13" descr="A cartoon of a child">
            <a:extLst>
              <a:ext uri="{FF2B5EF4-FFF2-40B4-BE49-F238E27FC236}">
                <a16:creationId xmlns:a16="http://schemas.microsoft.com/office/drawing/2014/main" id="{C0DE7F3B-6E93-D5C9-BDF4-4F1A24D20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5845" y="6858000"/>
            <a:ext cx="2353450" cy="3376257"/>
          </a:xfrm>
          <a:prstGeom prst="rect">
            <a:avLst/>
          </a:prstGeom>
        </p:spPr>
      </p:pic>
      <p:pic>
        <p:nvPicPr>
          <p:cNvPr id="19" name="Picture 18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CEB4A70C-C23F-E5A8-048B-A1F04F12D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14265" y="7441762"/>
            <a:ext cx="2371687" cy="279249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24" name="Graphic 23" descr="Woman in black skirt">
            <a:extLst>
              <a:ext uri="{FF2B5EF4-FFF2-40B4-BE49-F238E27FC236}">
                <a16:creationId xmlns:a16="http://schemas.microsoft.com/office/drawing/2014/main" id="{5048681E-A5DD-153E-801D-B32DA75E02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534871" y="1894885"/>
            <a:ext cx="848683" cy="1905457"/>
          </a:xfrm>
          <a:prstGeom prst="rect">
            <a:avLst/>
          </a:prstGeom>
        </p:spPr>
      </p:pic>
      <p:pic>
        <p:nvPicPr>
          <p:cNvPr id="26" name="Picture 25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C7A030F1-BDE6-B5A3-9078-79EBF3FEF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4827444" y="179842"/>
            <a:ext cx="1994819" cy="2038705"/>
          </a:xfrm>
          <a:prstGeom prst="rect">
            <a:avLst/>
          </a:prstGeom>
        </p:spPr>
      </p:pic>
      <p:pic>
        <p:nvPicPr>
          <p:cNvPr id="30" name="Graphic 29" descr="Man in a polo shirt">
            <a:extLst>
              <a:ext uri="{FF2B5EF4-FFF2-40B4-BE49-F238E27FC236}">
                <a16:creationId xmlns:a16="http://schemas.microsoft.com/office/drawing/2014/main" id="{766FD4D6-DC73-0F15-655D-F16579A41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518677" y="-6662"/>
            <a:ext cx="634742" cy="1991777"/>
          </a:xfrm>
          <a:prstGeom prst="rect">
            <a:avLst/>
          </a:prstGeom>
        </p:spPr>
      </p:pic>
      <p:pic>
        <p:nvPicPr>
          <p:cNvPr id="32" name="Graphic 31" descr="Hearts">
            <a:extLst>
              <a:ext uri="{FF2B5EF4-FFF2-40B4-BE49-F238E27FC236}">
                <a16:creationId xmlns:a16="http://schemas.microsoft.com/office/drawing/2014/main" id="{1426F7AD-D840-0E9F-9589-8A91D1B39E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772866" y="-191283"/>
            <a:ext cx="1631825" cy="16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16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B3411-5254-0922-3A5E-59E700A69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71D9-F7C4-3EDB-8467-CE55116FB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634" y="758902"/>
            <a:ext cx="4427938" cy="1363279"/>
          </a:xfrm>
        </p:spPr>
        <p:txBody>
          <a:bodyPr/>
          <a:lstStyle/>
          <a:p>
            <a:r>
              <a:rPr lang="en-US" dirty="0"/>
              <a:t>EARLY ANIME BEGINNINGS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B1958-F3C9-E337-CCCB-86746B5811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8525828-E3AB-96F0-2F82-A5B61C1904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926" r="20926"/>
          <a:stretch>
            <a:fillRect/>
          </a:stretch>
        </p:blipFill>
        <p:spPr>
          <a:xfrm>
            <a:off x="-5110529" y="583762"/>
            <a:ext cx="2480783" cy="284523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84841F-2F62-0A88-0769-CCF9F82B5D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986" y="7580519"/>
            <a:ext cx="4123013" cy="206997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• </a:t>
            </a:r>
            <a:r>
              <a:rPr lang="en-US" b="1" i="1" u="sng" dirty="0"/>
              <a:t>Osamu Tezuka </a:t>
            </a:r>
            <a:r>
              <a:rPr lang="en-US" dirty="0"/>
              <a:t>revolutionized the industry.</a:t>
            </a:r>
          </a:p>
          <a:p>
            <a:endParaRPr lang="en-US" dirty="0"/>
          </a:p>
          <a:p>
            <a:r>
              <a:rPr lang="en-US" dirty="0"/>
              <a:t>• Created </a:t>
            </a:r>
            <a:r>
              <a:rPr lang="en-US" i="1" dirty="0"/>
              <a:t>Astro Boy</a:t>
            </a:r>
            <a:r>
              <a:rPr lang="en-US" dirty="0"/>
              <a:t>, Japan's first animated TV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• Roots in ukiyo-e and </a:t>
            </a:r>
            <a:r>
              <a:rPr lang="en-US" b="1" dirty="0" err="1"/>
              <a:t>kamishibai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• First anime film: </a:t>
            </a:r>
            <a:r>
              <a:rPr lang="en-US" b="1" i="1" u="sng" dirty="0" err="1"/>
              <a:t>Namakura</a:t>
            </a:r>
            <a:r>
              <a:rPr lang="en-US" b="1" i="1" u="sng" dirty="0"/>
              <a:t> </a:t>
            </a:r>
            <a:r>
              <a:rPr lang="en-US" b="1" i="1" u="sng" dirty="0" err="1"/>
              <a:t>Gatana</a:t>
            </a:r>
            <a:r>
              <a:rPr lang="en-US" b="1" dirty="0"/>
              <a:t> (1917).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F1503F-FC7B-008C-1E91-41F5840BC6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986" y="7176599"/>
            <a:ext cx="4123013" cy="369600"/>
          </a:xfrm>
        </p:spPr>
        <p:txBody>
          <a:bodyPr/>
          <a:lstStyle/>
          <a:p>
            <a:r>
              <a:rPr lang="en-US" dirty="0"/>
              <a:t>The Father Of Anime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A41A8A-7D62-53AA-BA7F-2A1711D0FC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371134" y="2389036"/>
            <a:ext cx="4427938" cy="1039965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• Emergence of Mecha, Shonen, and Shojo genres.</a:t>
            </a:r>
          </a:p>
          <a:p>
            <a:r>
              <a:rPr lang="en-US" b="1" dirty="0"/>
              <a:t>• Experimentation with storytelling and character development.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29758C-598A-EB6F-8FDA-0D7071A7C6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71134" y="1985115"/>
            <a:ext cx="4427938" cy="369600"/>
          </a:xfrm>
        </p:spPr>
        <p:txBody>
          <a:bodyPr/>
          <a:lstStyle/>
          <a:p>
            <a:r>
              <a:rPr lang="en-US" dirty="0"/>
              <a:t>The Rise of Genres (1970s)</a:t>
            </a:r>
          </a:p>
        </p:txBody>
      </p:sp>
      <p:pic>
        <p:nvPicPr>
          <p:cNvPr id="14" name="Picture 13" descr="A cartoon of a child">
            <a:extLst>
              <a:ext uri="{FF2B5EF4-FFF2-40B4-BE49-F238E27FC236}">
                <a16:creationId xmlns:a16="http://schemas.microsoft.com/office/drawing/2014/main" id="{C8422700-A512-E295-C19A-C6C2349AF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5845" y="6858000"/>
            <a:ext cx="2353450" cy="3376257"/>
          </a:xfrm>
          <a:prstGeom prst="rect">
            <a:avLst/>
          </a:prstGeom>
        </p:spPr>
      </p:pic>
      <p:pic>
        <p:nvPicPr>
          <p:cNvPr id="19" name="Picture 18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13566546-4FF9-9186-813C-6551C1909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14265" y="7441762"/>
            <a:ext cx="2371687" cy="279249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24" name="Graphic 23" descr="Woman in black skirt">
            <a:extLst>
              <a:ext uri="{FF2B5EF4-FFF2-40B4-BE49-F238E27FC236}">
                <a16:creationId xmlns:a16="http://schemas.microsoft.com/office/drawing/2014/main" id="{F2D58B3F-AA4E-96A0-DDAE-78839A574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534871" y="1894885"/>
            <a:ext cx="848683" cy="1905457"/>
          </a:xfrm>
          <a:prstGeom prst="rect">
            <a:avLst/>
          </a:prstGeom>
        </p:spPr>
      </p:pic>
      <p:pic>
        <p:nvPicPr>
          <p:cNvPr id="26" name="Picture 25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9350BE77-748F-7DF7-DBEB-DB0F8D470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4827444" y="179842"/>
            <a:ext cx="1994819" cy="2038705"/>
          </a:xfrm>
          <a:prstGeom prst="rect">
            <a:avLst/>
          </a:prstGeom>
        </p:spPr>
      </p:pic>
      <p:pic>
        <p:nvPicPr>
          <p:cNvPr id="30" name="Graphic 29" descr="Man in a polo shirt">
            <a:extLst>
              <a:ext uri="{FF2B5EF4-FFF2-40B4-BE49-F238E27FC236}">
                <a16:creationId xmlns:a16="http://schemas.microsoft.com/office/drawing/2014/main" id="{A6FF9066-0766-FABF-09DD-628D97400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518677" y="-6662"/>
            <a:ext cx="634742" cy="1991777"/>
          </a:xfrm>
          <a:prstGeom prst="rect">
            <a:avLst/>
          </a:prstGeom>
        </p:spPr>
      </p:pic>
      <p:pic>
        <p:nvPicPr>
          <p:cNvPr id="32" name="Graphic 31" descr="Hearts">
            <a:extLst>
              <a:ext uri="{FF2B5EF4-FFF2-40B4-BE49-F238E27FC236}">
                <a16:creationId xmlns:a16="http://schemas.microsoft.com/office/drawing/2014/main" id="{B7F356E1-C999-330D-6477-E292EDFFD2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772866" y="-191283"/>
            <a:ext cx="1631825" cy="16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6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DA542-AD4D-B8A4-5089-EBE0B9716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1080-E380-4238-C623-EAA0E066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634" y="758902"/>
            <a:ext cx="4427938" cy="1363279"/>
          </a:xfrm>
        </p:spPr>
        <p:txBody>
          <a:bodyPr/>
          <a:lstStyle/>
          <a:p>
            <a:r>
              <a:rPr lang="en-US" dirty="0"/>
              <a:t>EARLY ANIME BEGINNINGS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F565B-D746-C2C8-456A-6236A212F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D211340-6CC2-D359-E519-7D75F63A98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926" r="20926"/>
          <a:stretch>
            <a:fillRect/>
          </a:stretch>
        </p:blipFill>
        <p:spPr>
          <a:xfrm>
            <a:off x="-5110529" y="583762"/>
            <a:ext cx="2480783" cy="284523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C3B4C-EEC4-E6B3-8A46-863901C302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986" y="4204262"/>
            <a:ext cx="4123013" cy="206997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• </a:t>
            </a:r>
            <a:r>
              <a:rPr lang="en-US" b="1" i="1" u="sng" dirty="0"/>
              <a:t>Osamu Tezuka </a:t>
            </a:r>
            <a:r>
              <a:rPr lang="en-US" dirty="0"/>
              <a:t>revolutionized the industry.</a:t>
            </a:r>
          </a:p>
          <a:p>
            <a:endParaRPr lang="en-US" dirty="0"/>
          </a:p>
          <a:p>
            <a:r>
              <a:rPr lang="en-US" dirty="0"/>
              <a:t>• Created </a:t>
            </a:r>
            <a:r>
              <a:rPr lang="en-US" i="1" dirty="0"/>
              <a:t>Astro Boy</a:t>
            </a:r>
            <a:r>
              <a:rPr lang="en-US" dirty="0"/>
              <a:t>, Japan's first animated TV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• Roots in ukiyo-e and </a:t>
            </a:r>
            <a:r>
              <a:rPr lang="en-US" b="1" dirty="0" err="1"/>
              <a:t>kamishibai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• First anime film: </a:t>
            </a:r>
            <a:r>
              <a:rPr lang="en-US" b="1" i="1" u="sng" dirty="0" err="1"/>
              <a:t>Namakura</a:t>
            </a:r>
            <a:r>
              <a:rPr lang="en-US" b="1" i="1" u="sng" dirty="0"/>
              <a:t> </a:t>
            </a:r>
            <a:r>
              <a:rPr lang="en-US" b="1" i="1" u="sng" dirty="0" err="1"/>
              <a:t>Gatana</a:t>
            </a:r>
            <a:r>
              <a:rPr lang="en-US" b="1" dirty="0"/>
              <a:t> (1917).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BBD868-6094-76F3-E2C8-229DE2784A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986" y="3800342"/>
            <a:ext cx="4123013" cy="369600"/>
          </a:xfrm>
        </p:spPr>
        <p:txBody>
          <a:bodyPr/>
          <a:lstStyle/>
          <a:p>
            <a:r>
              <a:rPr lang="en-US" dirty="0"/>
              <a:t>The Father Of Anime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DF96B4-DB33-BA07-44A8-965B34820B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371134" y="2389036"/>
            <a:ext cx="4427938" cy="1039965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• Emergence of Mecha, Shonen, and Shojo genres.</a:t>
            </a:r>
          </a:p>
          <a:p>
            <a:r>
              <a:rPr lang="en-US" b="1" dirty="0"/>
              <a:t>• Experimentation with storytelling and character development.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53F022-DCE9-D2F2-9E46-6E4257858B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71134" y="1985115"/>
            <a:ext cx="4427938" cy="369600"/>
          </a:xfrm>
        </p:spPr>
        <p:txBody>
          <a:bodyPr/>
          <a:lstStyle/>
          <a:p>
            <a:r>
              <a:rPr lang="en-US" dirty="0"/>
              <a:t>The Rise of Genres (1970s)</a:t>
            </a:r>
          </a:p>
        </p:txBody>
      </p:sp>
      <p:pic>
        <p:nvPicPr>
          <p:cNvPr id="14" name="Picture 13" descr="A cartoon of a child">
            <a:extLst>
              <a:ext uri="{FF2B5EF4-FFF2-40B4-BE49-F238E27FC236}">
                <a16:creationId xmlns:a16="http://schemas.microsoft.com/office/drawing/2014/main" id="{7A826BDD-8324-301E-6FF9-54F7014FF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5845" y="3481743"/>
            <a:ext cx="2353450" cy="3376257"/>
          </a:xfrm>
          <a:prstGeom prst="rect">
            <a:avLst/>
          </a:prstGeom>
        </p:spPr>
      </p:pic>
      <p:pic>
        <p:nvPicPr>
          <p:cNvPr id="19" name="Picture 18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D3122D3E-47B5-82B3-9911-5CC134047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14265" y="3481743"/>
            <a:ext cx="2371687" cy="279249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24" name="Graphic 23" descr="Woman in black skirt">
            <a:extLst>
              <a:ext uri="{FF2B5EF4-FFF2-40B4-BE49-F238E27FC236}">
                <a16:creationId xmlns:a16="http://schemas.microsoft.com/office/drawing/2014/main" id="{322A3FA1-EC6C-0E98-AB69-639633885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534871" y="1894885"/>
            <a:ext cx="848683" cy="1905457"/>
          </a:xfrm>
          <a:prstGeom prst="rect">
            <a:avLst/>
          </a:prstGeom>
        </p:spPr>
      </p:pic>
      <p:pic>
        <p:nvPicPr>
          <p:cNvPr id="26" name="Picture 25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A26FEF4E-FA61-F433-B9A7-4EA788876A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4827444" y="179842"/>
            <a:ext cx="1994819" cy="2038705"/>
          </a:xfrm>
          <a:prstGeom prst="rect">
            <a:avLst/>
          </a:prstGeom>
        </p:spPr>
      </p:pic>
      <p:pic>
        <p:nvPicPr>
          <p:cNvPr id="30" name="Graphic 29" descr="Man in a polo shirt">
            <a:extLst>
              <a:ext uri="{FF2B5EF4-FFF2-40B4-BE49-F238E27FC236}">
                <a16:creationId xmlns:a16="http://schemas.microsoft.com/office/drawing/2014/main" id="{4C62CBC5-2793-6F2F-61B9-4EC209E471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518677" y="-6662"/>
            <a:ext cx="634742" cy="1991777"/>
          </a:xfrm>
          <a:prstGeom prst="rect">
            <a:avLst/>
          </a:prstGeom>
        </p:spPr>
      </p:pic>
      <p:pic>
        <p:nvPicPr>
          <p:cNvPr id="32" name="Graphic 31" descr="Hearts">
            <a:extLst>
              <a:ext uri="{FF2B5EF4-FFF2-40B4-BE49-F238E27FC236}">
                <a16:creationId xmlns:a16="http://schemas.microsoft.com/office/drawing/2014/main" id="{DBCCC8C6-D6CF-449D-59D5-F60001104B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772866" y="-191283"/>
            <a:ext cx="1631825" cy="16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7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6E3C2-5B72-4744-246D-6CA3EED89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307B-97E2-1ACA-58C9-B46E14CC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634" y="758902"/>
            <a:ext cx="4427938" cy="1363279"/>
          </a:xfrm>
        </p:spPr>
        <p:txBody>
          <a:bodyPr/>
          <a:lstStyle/>
          <a:p>
            <a:r>
              <a:rPr lang="en-US" dirty="0"/>
              <a:t>EARLY ANIME BEGINNINGS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1C1D7-E812-6287-717C-20DFEEAE8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ANIME AND ITS HISTORY</a:t>
            </a:r>
            <a:endParaRPr lang="en-ID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33C631B-3F67-0EFA-723F-785F852D08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926" r="20926"/>
          <a:stretch>
            <a:fillRect/>
          </a:stretch>
        </p:blipFill>
        <p:spPr>
          <a:xfrm>
            <a:off x="514977" y="583762"/>
            <a:ext cx="2480783" cy="284523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40342B-AA6E-CCCD-BBAE-2D630D6F66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986" y="4204262"/>
            <a:ext cx="4123013" cy="206997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• </a:t>
            </a:r>
            <a:r>
              <a:rPr lang="en-US" b="1" i="1" u="sng" dirty="0"/>
              <a:t>Osamu Tezuka </a:t>
            </a:r>
            <a:r>
              <a:rPr lang="en-US" dirty="0"/>
              <a:t>revolutionized the industry.</a:t>
            </a:r>
          </a:p>
          <a:p>
            <a:endParaRPr lang="en-US" dirty="0"/>
          </a:p>
          <a:p>
            <a:r>
              <a:rPr lang="en-US" dirty="0"/>
              <a:t>• Created </a:t>
            </a:r>
            <a:r>
              <a:rPr lang="en-US" i="1" dirty="0"/>
              <a:t>Astro Boy</a:t>
            </a:r>
            <a:r>
              <a:rPr lang="en-US" dirty="0"/>
              <a:t>, Japan's first animated TV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• Roots in ukiyo-e and </a:t>
            </a:r>
            <a:r>
              <a:rPr lang="en-US" b="1" dirty="0" err="1"/>
              <a:t>kamishibai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• First anime film: </a:t>
            </a:r>
            <a:r>
              <a:rPr lang="en-US" b="1" i="1" u="sng" dirty="0" err="1"/>
              <a:t>Namakura</a:t>
            </a:r>
            <a:r>
              <a:rPr lang="en-US" b="1" i="1" u="sng" dirty="0"/>
              <a:t> </a:t>
            </a:r>
            <a:r>
              <a:rPr lang="en-US" b="1" i="1" u="sng" dirty="0" err="1"/>
              <a:t>Gatana</a:t>
            </a:r>
            <a:r>
              <a:rPr lang="en-US" b="1" dirty="0"/>
              <a:t> (1917).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F0A797-B29A-0CCA-BF26-F2AE653C4B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986" y="3800342"/>
            <a:ext cx="4123013" cy="369600"/>
          </a:xfrm>
        </p:spPr>
        <p:txBody>
          <a:bodyPr/>
          <a:lstStyle/>
          <a:p>
            <a:r>
              <a:rPr lang="en-US" dirty="0"/>
              <a:t>The Father Of Anime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C0FA6C-3E5C-2231-A910-FBE75BB57F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53505" y="2389036"/>
            <a:ext cx="4427938" cy="1039965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• Emergence of Mecha, Shonen, and Shojo genres.</a:t>
            </a:r>
          </a:p>
          <a:p>
            <a:endParaRPr lang="en-US" b="1" dirty="0"/>
          </a:p>
          <a:p>
            <a:r>
              <a:rPr lang="en-US" b="1" dirty="0"/>
              <a:t>• Experimentation with storytelling and character development.</a:t>
            </a:r>
          </a:p>
          <a:p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549D2D-272A-1CEA-2E9E-6D68F2024D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3505" y="1985115"/>
            <a:ext cx="4427938" cy="369600"/>
          </a:xfrm>
        </p:spPr>
        <p:txBody>
          <a:bodyPr/>
          <a:lstStyle/>
          <a:p>
            <a:r>
              <a:rPr lang="en-US" dirty="0"/>
              <a:t>The Rise of Genres (1970s)</a:t>
            </a:r>
          </a:p>
        </p:txBody>
      </p:sp>
      <p:pic>
        <p:nvPicPr>
          <p:cNvPr id="14" name="Picture 13" descr="A cartoon of a child">
            <a:extLst>
              <a:ext uri="{FF2B5EF4-FFF2-40B4-BE49-F238E27FC236}">
                <a16:creationId xmlns:a16="http://schemas.microsoft.com/office/drawing/2014/main" id="{87D6BCC3-A610-D968-D9E2-58BBCB749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5845" y="3481743"/>
            <a:ext cx="2353450" cy="3376257"/>
          </a:xfrm>
          <a:prstGeom prst="rect">
            <a:avLst/>
          </a:prstGeom>
        </p:spPr>
      </p:pic>
      <p:pic>
        <p:nvPicPr>
          <p:cNvPr id="19" name="Picture 18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9DC8F69B-73C3-33CF-C254-33F516197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14265" y="3516063"/>
            <a:ext cx="2371687" cy="279249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24" name="Graphic 23" descr="Woman in black skirt">
            <a:extLst>
              <a:ext uri="{FF2B5EF4-FFF2-40B4-BE49-F238E27FC236}">
                <a16:creationId xmlns:a16="http://schemas.microsoft.com/office/drawing/2014/main" id="{934B9A08-1A58-9ED3-7CEE-D68BD8234F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35" y="1894885"/>
            <a:ext cx="848683" cy="1905457"/>
          </a:xfrm>
          <a:prstGeom prst="rect">
            <a:avLst/>
          </a:prstGeom>
        </p:spPr>
      </p:pic>
      <p:pic>
        <p:nvPicPr>
          <p:cNvPr id="26" name="Picture 25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DA8F4682-850B-6A65-EB70-9E933B1847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8062" y="179842"/>
            <a:ext cx="1994819" cy="2038705"/>
          </a:xfrm>
          <a:prstGeom prst="rect">
            <a:avLst/>
          </a:prstGeom>
        </p:spPr>
      </p:pic>
      <p:pic>
        <p:nvPicPr>
          <p:cNvPr id="30" name="Graphic 29" descr="Man in a polo shirt">
            <a:extLst>
              <a:ext uri="{FF2B5EF4-FFF2-40B4-BE49-F238E27FC236}">
                <a16:creationId xmlns:a16="http://schemas.microsoft.com/office/drawing/2014/main" id="{44F8AB02-C3BF-54C5-FFDC-D6CAB26E2F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6829" y="-6662"/>
            <a:ext cx="634742" cy="1991777"/>
          </a:xfrm>
          <a:prstGeom prst="rect">
            <a:avLst/>
          </a:prstGeom>
        </p:spPr>
      </p:pic>
      <p:pic>
        <p:nvPicPr>
          <p:cNvPr id="32" name="Graphic 31" descr="Hearts">
            <a:extLst>
              <a:ext uri="{FF2B5EF4-FFF2-40B4-BE49-F238E27FC236}">
                <a16:creationId xmlns:a16="http://schemas.microsoft.com/office/drawing/2014/main" id="{02CCD656-EF15-2E19-0AAC-FA6323131D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52640" y="-191283"/>
            <a:ext cx="1631825" cy="16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3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itrine">
  <a:themeElements>
    <a:clrScheme name="Custom 16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00"/>
      </a:accent1>
      <a:accent2>
        <a:srgbClr val="CDD204"/>
      </a:accent2>
      <a:accent3>
        <a:srgbClr val="FFC000"/>
      </a:accent3>
      <a:accent4>
        <a:srgbClr val="FE652A"/>
      </a:accent4>
      <a:accent5>
        <a:srgbClr val="D9E8F5"/>
      </a:accent5>
      <a:accent6>
        <a:srgbClr val="FFAD8D"/>
      </a:accent6>
      <a:hlink>
        <a:srgbClr val="0563C1"/>
      </a:hlink>
      <a:folHlink>
        <a:srgbClr val="954F72"/>
      </a:folHlink>
    </a:clrScheme>
    <a:fontScheme name="Custom 123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174C62A-8744-4A35-A88A-26129190EB3F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1714</Words>
  <Application>Microsoft Office PowerPoint</Application>
  <PresentationFormat>On-screen Show (4:3)</PresentationFormat>
  <Paragraphs>300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__Inter_d65c78</vt:lpstr>
      <vt:lpstr>Anonymous Pro</vt:lpstr>
      <vt:lpstr>Aptos</vt:lpstr>
      <vt:lpstr>Arial</vt:lpstr>
      <vt:lpstr>Arial Black</vt:lpstr>
      <vt:lpstr>Calibri</vt:lpstr>
      <vt:lpstr>Wingdings</vt:lpstr>
      <vt:lpstr>Citrine</vt:lpstr>
      <vt:lpstr>ANIME  &amp; IT’S  HISTORY</vt:lpstr>
      <vt:lpstr>ANIME  &amp; IT’S  HISTORY</vt:lpstr>
      <vt:lpstr>WHAT IS ANIME?</vt:lpstr>
      <vt:lpstr>WHAT IS ANIME?</vt:lpstr>
      <vt:lpstr>WHAT IS ANIME?</vt:lpstr>
      <vt:lpstr>EARLY ANIME BEGINNINGS</vt:lpstr>
      <vt:lpstr>EARLY ANIME BEGINNINGS</vt:lpstr>
      <vt:lpstr>EARLY ANIME BEGINNINGS</vt:lpstr>
      <vt:lpstr>EARLY ANIME BEGINNINGS</vt:lpstr>
      <vt:lpstr>GLOBAL EXPANSION IMPACT (1990s)</vt:lpstr>
      <vt:lpstr>GLOBAL EXPANSION IMPACT (1990s)</vt:lpstr>
      <vt:lpstr>GLOBAL EXPANSION IMPACT (1990s)</vt:lpstr>
      <vt:lpstr>CHALLENGES IN ANIME</vt:lpstr>
      <vt:lpstr>CHALLENGES IN ANIME</vt:lpstr>
      <vt:lpstr>CHALLENGES IN ANIME</vt:lpstr>
      <vt:lpstr>FUTURE OF ANIME</vt:lpstr>
      <vt:lpstr>FUTURE OF ANIME</vt:lpstr>
      <vt:lpstr>FUTURE OF ANIME</vt:lpstr>
      <vt:lpstr>CONCLUSION</vt:lpstr>
      <vt:lpstr>CONCLUSION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SRUJAN'S PC</cp:lastModifiedBy>
  <cp:revision>8</cp:revision>
  <dcterms:created xsi:type="dcterms:W3CDTF">2013-01-27T09:14:16Z</dcterms:created>
  <dcterms:modified xsi:type="dcterms:W3CDTF">2025-01-28T20:20:58Z</dcterms:modified>
  <cp:category/>
</cp:coreProperties>
</file>